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9" r:id="rId1"/>
  </p:sldMasterIdLst>
  <p:notesMasterIdLst>
    <p:notesMasterId r:id="rId167"/>
  </p:notesMasterIdLst>
  <p:handoutMasterIdLst>
    <p:handoutMasterId r:id="rId168"/>
  </p:handoutMasterIdLst>
  <p:sldIdLst>
    <p:sldId id="3025" r:id="rId2"/>
    <p:sldId id="3692" r:id="rId3"/>
    <p:sldId id="3464" r:id="rId4"/>
    <p:sldId id="3469" r:id="rId5"/>
    <p:sldId id="3296" r:id="rId6"/>
    <p:sldId id="3297" r:id="rId7"/>
    <p:sldId id="3298" r:id="rId8"/>
    <p:sldId id="3299" r:id="rId9"/>
    <p:sldId id="3617" r:id="rId10"/>
    <p:sldId id="3618" r:id="rId11"/>
    <p:sldId id="3505" r:id="rId12"/>
    <p:sldId id="3507" r:id="rId13"/>
    <p:sldId id="3591" r:id="rId14"/>
    <p:sldId id="3548" r:id="rId15"/>
    <p:sldId id="3549" r:id="rId16"/>
    <p:sldId id="3551" r:id="rId17"/>
    <p:sldId id="3552" r:id="rId18"/>
    <p:sldId id="3553" r:id="rId19"/>
    <p:sldId id="3619" r:id="rId20"/>
    <p:sldId id="3620" r:id="rId21"/>
    <p:sldId id="3621" r:id="rId22"/>
    <p:sldId id="3555" r:id="rId23"/>
    <p:sldId id="3605" r:id="rId24"/>
    <p:sldId id="3557" r:id="rId25"/>
    <p:sldId id="3558" r:id="rId26"/>
    <p:sldId id="3559" r:id="rId27"/>
    <p:sldId id="3560" r:id="rId28"/>
    <p:sldId id="3585" r:id="rId29"/>
    <p:sldId id="3586" r:id="rId30"/>
    <p:sldId id="3587" r:id="rId31"/>
    <p:sldId id="3588" r:id="rId32"/>
    <p:sldId id="3589" r:id="rId33"/>
    <p:sldId id="3624" r:id="rId34"/>
    <p:sldId id="3627" r:id="rId35"/>
    <p:sldId id="3626" r:id="rId36"/>
    <p:sldId id="3625" r:id="rId37"/>
    <p:sldId id="3565" r:id="rId38"/>
    <p:sldId id="3628" r:id="rId39"/>
    <p:sldId id="3629" r:id="rId40"/>
    <p:sldId id="3630" r:id="rId41"/>
    <p:sldId id="3631" r:id="rId42"/>
    <p:sldId id="3632" r:id="rId43"/>
    <p:sldId id="3633" r:id="rId44"/>
    <p:sldId id="3634" r:id="rId45"/>
    <p:sldId id="3343" r:id="rId46"/>
    <p:sldId id="3344" r:id="rId47"/>
    <p:sldId id="3345" r:id="rId48"/>
    <p:sldId id="3346" r:id="rId49"/>
    <p:sldId id="3347" r:id="rId50"/>
    <p:sldId id="3575" r:id="rId51"/>
    <p:sldId id="3637" r:id="rId52"/>
    <p:sldId id="3384" r:id="rId53"/>
    <p:sldId id="3385" r:id="rId54"/>
    <p:sldId id="3386" r:id="rId55"/>
    <p:sldId id="3387" r:id="rId56"/>
    <p:sldId id="3388" r:id="rId57"/>
    <p:sldId id="3639" r:id="rId58"/>
    <p:sldId id="3640" r:id="rId59"/>
    <p:sldId id="3641" r:id="rId60"/>
    <p:sldId id="3642" r:id="rId61"/>
    <p:sldId id="3643" r:id="rId62"/>
    <p:sldId id="3644" r:id="rId63"/>
    <p:sldId id="3645" r:id="rId64"/>
    <p:sldId id="3646" r:id="rId65"/>
    <p:sldId id="3647" r:id="rId66"/>
    <p:sldId id="3648" r:id="rId67"/>
    <p:sldId id="3649" r:id="rId68"/>
    <p:sldId id="3350" r:id="rId69"/>
    <p:sldId id="3353" r:id="rId70"/>
    <p:sldId id="3355" r:id="rId71"/>
    <p:sldId id="3354" r:id="rId72"/>
    <p:sldId id="3351" r:id="rId73"/>
    <p:sldId id="3356" r:id="rId74"/>
    <p:sldId id="3611" r:id="rId75"/>
    <p:sldId id="3650" r:id="rId76"/>
    <p:sldId id="3651" r:id="rId77"/>
    <p:sldId id="3652" r:id="rId78"/>
    <p:sldId id="3699" r:id="rId79"/>
    <p:sldId id="3653" r:id="rId80"/>
    <p:sldId id="3669" r:id="rId81"/>
    <p:sldId id="3663" r:id="rId82"/>
    <p:sldId id="3667" r:id="rId83"/>
    <p:sldId id="3668" r:id="rId84"/>
    <p:sldId id="3666" r:id="rId85"/>
    <p:sldId id="3665" r:id="rId86"/>
    <p:sldId id="3664" r:id="rId87"/>
    <p:sldId id="3532" r:id="rId88"/>
    <p:sldId id="3662" r:id="rId89"/>
    <p:sldId id="3661" r:id="rId90"/>
    <p:sldId id="3660" r:id="rId91"/>
    <p:sldId id="3659" r:id="rId92"/>
    <p:sldId id="3658" r:id="rId93"/>
    <p:sldId id="3657" r:id="rId94"/>
    <p:sldId id="3656" r:id="rId95"/>
    <p:sldId id="3655" r:id="rId96"/>
    <p:sldId id="3654" r:id="rId97"/>
    <p:sldId id="3527" r:id="rId98"/>
    <p:sldId id="3528" r:id="rId99"/>
    <p:sldId id="3529" r:id="rId100"/>
    <p:sldId id="3530" r:id="rId101"/>
    <p:sldId id="3531" r:id="rId102"/>
    <p:sldId id="3671" r:id="rId103"/>
    <p:sldId id="3636" r:id="rId104"/>
    <p:sldId id="3395" r:id="rId105"/>
    <p:sldId id="3358" r:id="rId106"/>
    <p:sldId id="3397" r:id="rId107"/>
    <p:sldId id="3398" r:id="rId108"/>
    <p:sldId id="3399" r:id="rId109"/>
    <p:sldId id="3400" r:id="rId110"/>
    <p:sldId id="3359" r:id="rId111"/>
    <p:sldId id="3360" r:id="rId112"/>
    <p:sldId id="3361" r:id="rId113"/>
    <p:sldId id="3362" r:id="rId114"/>
    <p:sldId id="3363" r:id="rId115"/>
    <p:sldId id="3364" r:id="rId116"/>
    <p:sldId id="3365" r:id="rId117"/>
    <p:sldId id="3366" r:id="rId118"/>
    <p:sldId id="3367" r:id="rId119"/>
    <p:sldId id="3368" r:id="rId120"/>
    <p:sldId id="3369" r:id="rId121"/>
    <p:sldId id="3370" r:id="rId122"/>
    <p:sldId id="3371" r:id="rId123"/>
    <p:sldId id="3675" r:id="rId124"/>
    <p:sldId id="3401" r:id="rId125"/>
    <p:sldId id="3402" r:id="rId126"/>
    <p:sldId id="3404" r:id="rId127"/>
    <p:sldId id="3405" r:id="rId128"/>
    <p:sldId id="3406" r:id="rId129"/>
    <p:sldId id="3407" r:id="rId130"/>
    <p:sldId id="3539" r:id="rId131"/>
    <p:sldId id="3676" r:id="rId132"/>
    <p:sldId id="3430" r:id="rId133"/>
    <p:sldId id="3494" r:id="rId134"/>
    <p:sldId id="3431" r:id="rId135"/>
    <p:sldId id="3677" r:id="rId136"/>
    <p:sldId id="3678" r:id="rId137"/>
    <p:sldId id="3432" r:id="rId138"/>
    <p:sldId id="3433" r:id="rId139"/>
    <p:sldId id="3434" r:id="rId140"/>
    <p:sldId id="3495" r:id="rId141"/>
    <p:sldId id="3435" r:id="rId142"/>
    <p:sldId id="3680" r:id="rId143"/>
    <p:sldId id="3623" r:id="rId144"/>
    <p:sldId id="3541" r:id="rId145"/>
    <p:sldId id="3681" r:id="rId146"/>
    <p:sldId id="3275" r:id="rId147"/>
    <p:sldId id="3413" r:id="rId148"/>
    <p:sldId id="3694" r:id="rId149"/>
    <p:sldId id="3436" r:id="rId150"/>
    <p:sldId id="3497" r:id="rId151"/>
    <p:sldId id="3496" r:id="rId152"/>
    <p:sldId id="3446" r:id="rId153"/>
    <p:sldId id="3502" r:id="rId154"/>
    <p:sldId id="3449" r:id="rId155"/>
    <p:sldId id="3451" r:id="rId156"/>
    <p:sldId id="3695" r:id="rId157"/>
    <p:sldId id="3452" r:id="rId158"/>
    <p:sldId id="3453" r:id="rId159"/>
    <p:sldId id="3454" r:id="rId160"/>
    <p:sldId id="3455" r:id="rId161"/>
    <p:sldId id="3698" r:id="rId162"/>
    <p:sldId id="3456" r:id="rId163"/>
    <p:sldId id="3381" r:id="rId164"/>
    <p:sldId id="3700" r:id="rId165"/>
    <p:sldId id="3691" r:id="rId166"/>
  </p:sldIdLst>
  <p:sldSz cx="24382413" cy="13716000"/>
  <p:notesSz cx="6858000" cy="9144000"/>
  <p:defaultTextStyle>
    <a:defPPr>
      <a:defRPr lang="ru-RU"/>
    </a:defPPr>
    <a:lvl1pPr marL="0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98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595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893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189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485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784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080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378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Представление" id="{AD3DDC9F-8A65-4061-BAFD-8A475FA201DC}">
          <p14:sldIdLst>
            <p14:sldId id="3025"/>
            <p14:sldId id="3692"/>
            <p14:sldId id="3464"/>
            <p14:sldId id="3469"/>
            <p14:sldId id="3296"/>
            <p14:sldId id="3297"/>
            <p14:sldId id="3298"/>
            <p14:sldId id="3299"/>
          </p14:sldIdLst>
        </p14:section>
        <p14:section name="Приведение к общему знаменателю" id="{D4D6D902-833A-430B-B86B-917B7031C1E4}">
          <p14:sldIdLst>
            <p14:sldId id="3617"/>
            <p14:sldId id="3618"/>
            <p14:sldId id="3505"/>
            <p14:sldId id="3507"/>
            <p14:sldId id="3591"/>
            <p14:sldId id="3548"/>
            <p14:sldId id="3549"/>
            <p14:sldId id="3551"/>
            <p14:sldId id="3552"/>
            <p14:sldId id="3553"/>
            <p14:sldId id="3619"/>
            <p14:sldId id="3620"/>
            <p14:sldId id="3621"/>
            <p14:sldId id="3555"/>
            <p14:sldId id="3605"/>
            <p14:sldId id="3557"/>
            <p14:sldId id="3558"/>
            <p14:sldId id="3559"/>
            <p14:sldId id="3560"/>
            <p14:sldId id="3585"/>
            <p14:sldId id="3586"/>
            <p14:sldId id="3587"/>
            <p14:sldId id="3588"/>
            <p14:sldId id="3589"/>
            <p14:sldId id="3624"/>
            <p14:sldId id="3627"/>
            <p14:sldId id="3626"/>
            <p14:sldId id="3625"/>
            <p14:sldId id="3565"/>
          </p14:sldIdLst>
        </p14:section>
        <p14:section name="Погружение в специфику работы Serverless" id="{80804470-BDC6-47A9-8530-D76D026A1C74}">
          <p14:sldIdLst>
            <p14:sldId id="3628"/>
            <p14:sldId id="3629"/>
            <p14:sldId id="3630"/>
            <p14:sldId id="3631"/>
            <p14:sldId id="3632"/>
            <p14:sldId id="3633"/>
            <p14:sldId id="3634"/>
            <p14:sldId id="3343"/>
            <p14:sldId id="3344"/>
            <p14:sldId id="3345"/>
            <p14:sldId id="3346"/>
            <p14:sldId id="3347"/>
            <p14:sldId id="3575"/>
            <p14:sldId id="3637"/>
            <p14:sldId id="3384"/>
            <p14:sldId id="3385"/>
            <p14:sldId id="3386"/>
            <p14:sldId id="3387"/>
            <p14:sldId id="3388"/>
            <p14:sldId id="3639"/>
            <p14:sldId id="3640"/>
            <p14:sldId id="3641"/>
            <p14:sldId id="3642"/>
            <p14:sldId id="3643"/>
            <p14:sldId id="3644"/>
            <p14:sldId id="3645"/>
            <p14:sldId id="3646"/>
            <p14:sldId id="3647"/>
            <p14:sldId id="3648"/>
            <p14:sldId id="3649"/>
            <p14:sldId id="3350"/>
            <p14:sldId id="3353"/>
            <p14:sldId id="3355"/>
            <p14:sldId id="3354"/>
            <p14:sldId id="3351"/>
            <p14:sldId id="3356"/>
            <p14:sldId id="3611"/>
            <p14:sldId id="3650"/>
            <p14:sldId id="3651"/>
            <p14:sldId id="3652"/>
            <p14:sldId id="3699"/>
            <p14:sldId id="3653"/>
            <p14:sldId id="3669"/>
            <p14:sldId id="3663"/>
            <p14:sldId id="3667"/>
            <p14:sldId id="3668"/>
            <p14:sldId id="3666"/>
            <p14:sldId id="3665"/>
            <p14:sldId id="3664"/>
            <p14:sldId id="3532"/>
            <p14:sldId id="3662"/>
            <p14:sldId id="3661"/>
            <p14:sldId id="3660"/>
            <p14:sldId id="3659"/>
            <p14:sldId id="3658"/>
            <p14:sldId id="3657"/>
            <p14:sldId id="3656"/>
            <p14:sldId id="3655"/>
            <p14:sldId id="3654"/>
            <p14:sldId id="3527"/>
            <p14:sldId id="3528"/>
            <p14:sldId id="3529"/>
            <p14:sldId id="3530"/>
            <p14:sldId id="3531"/>
            <p14:sldId id="3671"/>
            <p14:sldId id="3636"/>
            <p14:sldId id="3395"/>
            <p14:sldId id="3358"/>
            <p14:sldId id="3397"/>
            <p14:sldId id="3398"/>
            <p14:sldId id="3399"/>
            <p14:sldId id="3400"/>
            <p14:sldId id="3359"/>
            <p14:sldId id="3360"/>
            <p14:sldId id="3361"/>
            <p14:sldId id="3362"/>
            <p14:sldId id="3363"/>
            <p14:sldId id="3364"/>
            <p14:sldId id="3365"/>
            <p14:sldId id="3366"/>
            <p14:sldId id="3367"/>
            <p14:sldId id="3368"/>
            <p14:sldId id="3369"/>
            <p14:sldId id="3370"/>
            <p14:sldId id="3371"/>
          </p14:sldIdLst>
        </p14:section>
        <p14:section name="Урок продвинутой магии" id="{0B947FE3-7E47-40B5-8B78-74858097D7DC}">
          <p14:sldIdLst>
            <p14:sldId id="3675"/>
            <p14:sldId id="3401"/>
            <p14:sldId id="3402"/>
            <p14:sldId id="3404"/>
            <p14:sldId id="3405"/>
            <p14:sldId id="3406"/>
            <p14:sldId id="3407"/>
            <p14:sldId id="3539"/>
            <p14:sldId id="3676"/>
            <p14:sldId id="3430"/>
            <p14:sldId id="3494"/>
            <p14:sldId id="3431"/>
            <p14:sldId id="3677"/>
            <p14:sldId id="3678"/>
            <p14:sldId id="3432"/>
            <p14:sldId id="3433"/>
            <p14:sldId id="3434"/>
            <p14:sldId id="3495"/>
            <p14:sldId id="3435"/>
            <p14:sldId id="3680"/>
            <p14:sldId id="3623"/>
            <p14:sldId id="3541"/>
            <p14:sldId id="3681"/>
            <p14:sldId id="3275"/>
            <p14:sldId id="3413"/>
            <p14:sldId id="3694"/>
            <p14:sldId id="3436"/>
            <p14:sldId id="3497"/>
            <p14:sldId id="3496"/>
            <p14:sldId id="3446"/>
            <p14:sldId id="3502"/>
            <p14:sldId id="3449"/>
            <p14:sldId id="3451"/>
            <p14:sldId id="3695"/>
            <p14:sldId id="3452"/>
            <p14:sldId id="3453"/>
            <p14:sldId id="3454"/>
            <p14:sldId id="3455"/>
            <p14:sldId id="3698"/>
            <p14:sldId id="3456"/>
          </p14:sldIdLst>
        </p14:section>
        <p14:section name="Завершение" id="{2D911A93-54A3-414B-9320-B969FDB8304C}">
          <p14:sldIdLst>
            <p14:sldId id="3381"/>
            <p14:sldId id="3700"/>
            <p14:sldId id="369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72FB2B-6496-1DCA-3AB3-85A41C2DA079}" name="Maksim Shoshin" initials="MS" userId="Maksim Shoshin" providerId="None"/>
  <p188:author id="{E6B9FE87-42DB-605B-995F-5B7E25A9641A}" name="Mariia Ignasheva" initials="MI" userId="S::m-ignasheva@yandex-team.ru::0b84e9d2-ae4b-442e-b5a8-d5668b5c29f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talia Zhuravlova" initials="" lastIdx="10" clrIdx="0"/>
  <p:cmAuthor id="1" name="tat.gratcheva@live.com" initials="t" lastIdx="83" clrIdx="1"/>
  <p:cmAuthor id="2" name="Mariia Ignasheva" initials="MI" lastIdx="77" clrIdx="2">
    <p:extLst>
      <p:ext uri="{19B8F6BF-5375-455C-9EA6-DF929625EA0E}">
        <p15:presenceInfo xmlns:p15="http://schemas.microsoft.com/office/powerpoint/2012/main" userId="S::m-ignasheva@yandex-team.ru::0b84e9d2-ae4b-442e-b5a8-d5668b5c29f1" providerId="AD"/>
      </p:ext>
    </p:extLst>
  </p:cmAuthor>
  <p:cmAuthor id="3" name="Anna Peshekhonova" initials="AP" lastIdx="5" clrIdx="3">
    <p:extLst>
      <p:ext uri="{19B8F6BF-5375-455C-9EA6-DF929625EA0E}">
        <p15:presenceInfo xmlns:p15="http://schemas.microsoft.com/office/powerpoint/2012/main" userId="S-1-5-21-640337451-2358132823-4071111388-167831" providerId="AD"/>
      </p:ext>
    </p:extLst>
  </p:cmAuthor>
  <p:cmAuthor id="4" name="Светлана Ладзина" initials="СЛ" lastIdx="83" clrIdx="4">
    <p:extLst>
      <p:ext uri="{19B8F6BF-5375-455C-9EA6-DF929625EA0E}">
        <p15:presenceInfo xmlns:p15="http://schemas.microsoft.com/office/powerpoint/2012/main" userId="08e0dab57f8f049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91F1"/>
    <a:srgbClr val="5987FE"/>
    <a:srgbClr val="6B95FF"/>
    <a:srgbClr val="5282FF"/>
    <a:srgbClr val="658FFF"/>
    <a:srgbClr val="648FFF"/>
    <a:srgbClr val="97B4FF"/>
    <a:srgbClr val="E3EAED"/>
    <a:srgbClr val="E3E9ED"/>
    <a:srgbClr val="FFA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22" autoAdjust="0"/>
    <p:restoredTop sz="68349" autoAdjust="0"/>
  </p:normalViewPr>
  <p:slideViewPr>
    <p:cSldViewPr snapToGrid="0">
      <p:cViewPr varScale="1">
        <p:scale>
          <a:sx n="70" d="100"/>
          <a:sy n="70" d="100"/>
        </p:scale>
        <p:origin x="2608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5" d="100"/>
        <a:sy n="135" d="100"/>
      </p:scale>
      <p:origin x="0" y="0"/>
    </p:cViewPr>
  </p:notesTextViewPr>
  <p:sorterViewPr>
    <p:cViewPr>
      <p:scale>
        <a:sx n="110" d="100"/>
        <a:sy n="110" d="100"/>
      </p:scale>
      <p:origin x="0" y="-1220"/>
    </p:cViewPr>
  </p:sorterViewPr>
  <p:notesViewPr>
    <p:cSldViewPr snapToGrid="0" showGuides="1">
      <p:cViewPr varScale="1">
        <p:scale>
          <a:sx n="76" d="100"/>
          <a:sy n="76" d="100"/>
        </p:scale>
        <p:origin x="2632" y="36"/>
      </p:cViewPr>
      <p:guideLst/>
    </p:cSldViewPr>
  </p:notesViewPr>
  <p:gridSpacing cx="381600" cy="3816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viewProps" Target="view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microsoft.com/office/2018/10/relationships/authors" Target="author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3-09-10T16:35:30.811" idx="68">
    <p:pos x="6514" y="3670"/>
    <p:text>зависит от чего?</p:text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C5C60-F37A-814E-99F6-3C775637DBC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BC657-1F7B-DB4E-9001-D45F13547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387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BA324-014D-41B7-8E83-ECE8F197A959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397F6-5F69-4798-869B-9B0266F8F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844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1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00</a:t>
            </a:r>
            <a:r>
              <a:rPr lang="en-US" dirty="0"/>
              <a:t>:00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079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12505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102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04373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103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02391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39:50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104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68699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40:15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105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61394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40:42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106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32506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40:55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107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48068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41:22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108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88940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109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68126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41:44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3785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41:55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392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78910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41:59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10952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42:04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18488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42:06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49814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42:17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44353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42:28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613043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42:29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65489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42:36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04416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42:44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85144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42:53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28031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42:52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724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86310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43:01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9316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43:40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98002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49658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44:20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22342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44:43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785734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45:03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31942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45:21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62807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45:29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611568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45:32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47114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45:36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333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259563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45:51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955675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418545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46:47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13577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46:56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732884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46:59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777628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47:05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642236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47:18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122827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47:28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654294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50452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333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377635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633076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14219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077145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099158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18136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62448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474090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7878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398842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440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808170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487183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0161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359263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13181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414372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888437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759664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087375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086696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8434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364197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807812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546944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656181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2880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873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1746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480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579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9847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4358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8744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0400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713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3501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6187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4380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368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500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8148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901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128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603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16:02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2000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16:39 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7240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17:07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1213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17:22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6506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17:33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4734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17:52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667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18:26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59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1539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18:40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1911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19:05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9572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19:07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2028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20:22 ** 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5595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21:00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1714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21:10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462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21:16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8017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21:20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7590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21:30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7055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776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7370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22:38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694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23:04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5522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23:56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3699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24:16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7485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4988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2336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01160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0666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85292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978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8130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 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78980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06055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5733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8273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338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74427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47626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19131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50806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496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05824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28:33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45816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76001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29:55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38675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83592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84678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98665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02781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84590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42355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564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77791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77456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7567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39957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35:15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70390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35:16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80713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35:29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04373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35:34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40544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35:47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56312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35:56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73217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268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61073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6807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37:30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17027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37:40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034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37:45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58402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37:50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94542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37:57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36198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38:02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98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99157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38:09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03689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38:13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100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8298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38:16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101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304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— короткое назва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16FCEA-3962-254C-AF06-0D4AD61132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93"/>
            <a:ext cx="24382412" cy="137151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A80A86-571C-1A4C-504E-9CD91010B244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20000"/>
                </a:schemeClr>
              </a:gs>
            </a:gsLst>
            <a:lin ang="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en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C65DEAF-76EE-BA46-A711-24BAFB89A9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94254" y="4926085"/>
            <a:ext cx="16082251" cy="4369663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Тема презентации:</a:t>
            </a:r>
            <a:br>
              <a:rPr lang="ru-RU" dirty="0"/>
            </a:br>
            <a:r>
              <a:rPr lang="ru-RU" dirty="0"/>
              <a:t>о чём пойдёт речь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CA3A475-2E74-2E44-8579-3E87DC10E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9324" y="11088000"/>
            <a:ext cx="9503651" cy="1755245"/>
          </a:xfrm>
          <a:prstGeom prst="rect">
            <a:avLst/>
          </a:prstGeom>
        </p:spPr>
        <p:txBody>
          <a:bodyPr lIns="0" tIns="0" bIns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chemeClr val="tx1"/>
                </a:solidFill>
              </a:defRPr>
            </a:lvl1pPr>
            <a:lvl2pPr>
              <a:defRPr sz="9600"/>
            </a:lvl2pPr>
            <a:lvl3pPr>
              <a:defRPr sz="9600"/>
            </a:lvl3pPr>
            <a:lvl4pPr>
              <a:defRPr sz="9600"/>
            </a:lvl4pPr>
            <a:lvl5pPr>
              <a:defRPr sz="9600"/>
            </a:lvl5pPr>
          </a:lstStyle>
          <a:p>
            <a:pPr lvl="0"/>
            <a:r>
              <a:rPr lang="ru-RU" dirty="0"/>
              <a:t>Константин Константинопольский, менеджер по работе с клиентами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AEC5374-210B-A94D-9957-D9B7B679DE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72124" y="11088000"/>
            <a:ext cx="9503651" cy="1755245"/>
          </a:xfrm>
          <a:prstGeom prst="rect">
            <a:avLst/>
          </a:prstGeom>
        </p:spPr>
        <p:txBody>
          <a:bodyPr lIns="0" tIns="0" bIns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chemeClr val="tx1"/>
                </a:solidFill>
              </a:defRPr>
            </a:lvl1pPr>
            <a:lvl2pPr>
              <a:defRPr sz="9600"/>
            </a:lvl2pPr>
            <a:lvl3pPr>
              <a:defRPr sz="9600"/>
            </a:lvl3pPr>
            <a:lvl4pPr>
              <a:defRPr sz="9600"/>
            </a:lvl4pPr>
            <a:lvl5pPr>
              <a:defRPr sz="9600"/>
            </a:lvl5pPr>
          </a:lstStyle>
          <a:p>
            <a:pPr lvl="0"/>
            <a:r>
              <a:rPr lang="ru-RU" dirty="0"/>
              <a:t>Константин Константинопольский, менеджер по работе с клиентами</a:t>
            </a:r>
          </a:p>
        </p:txBody>
      </p:sp>
      <p:pic>
        <p:nvPicPr>
          <p:cNvPr id="3" name="Рисунок 19">
            <a:extLst>
              <a:ext uri="{FF2B5EF4-FFF2-40B4-BE49-F238E27FC236}">
                <a16:creationId xmlns:a16="http://schemas.microsoft.com/office/drawing/2014/main" id="{BB88BD5C-51D3-06DD-3E45-B54B238BEA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69" y="1171716"/>
            <a:ext cx="4716000" cy="67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0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скетичный слайд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6D2C6660-F409-5C49-B3F1-0426C4CC55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5325" y="4165200"/>
            <a:ext cx="16096250" cy="1712360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>
              <a:spcAft>
                <a:spcPts val="3000"/>
              </a:spcAft>
              <a:defRPr sz="36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ru-RU" dirty="0"/>
              <a:t>Подзаголовок на случай, если из заголовка не до конца понятно, о чём пойдет речь. Если подзаголовок не нужен — просто удали его</a:t>
            </a:r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BB03A35C-34E0-6342-9B65-F21D4CA76F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1116459"/>
            <a:ext cx="16090313" cy="2561331"/>
          </a:xfrm>
          <a:prstGeom prst="rect">
            <a:avLst/>
          </a:prstGeom>
        </p:spPr>
        <p:txBody>
          <a:bodyPr vert="horz" wrap="square" lIns="0" tIns="216000" rIns="0" bIns="180000" rtlCol="0" anchor="t">
            <a:noAutofit/>
          </a:bodyPr>
          <a:lstStyle>
            <a:lvl1pPr>
              <a:lnSpc>
                <a:spcPct val="90000"/>
              </a:lnSpc>
              <a:defRPr sz="9600" b="0"/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7C948FC9-3CC9-4E69-A5BA-A9ED097EB2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79563" y="6039680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400"/>
              </a:spcAft>
              <a:defRPr/>
            </a:lvl1pPr>
            <a:lvl2pPr marL="36" indent="0">
              <a:spcAft>
                <a:spcPts val="3000"/>
              </a:spcAft>
              <a:buNone/>
              <a:defRPr/>
            </a:lvl2pPr>
            <a:lvl3pPr marL="540000" indent="-540000"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540000" indent="-540000">
              <a:spcAft>
                <a:spcPts val="2400"/>
              </a:spcAft>
              <a:buClr>
                <a:schemeClr val="accent1"/>
              </a:buClr>
              <a:defRPr/>
            </a:lvl4pPr>
            <a:lvl5pPr>
              <a:spcAft>
                <a:spcPts val="2400"/>
              </a:spcAft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24772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скетич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BB03A35C-34E0-6342-9B65-F21D4CA76F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80147"/>
            <a:ext cx="16097575" cy="730363"/>
          </a:xfrm>
          <a:prstGeom prst="rect">
            <a:avLst/>
          </a:prstGeom>
        </p:spPr>
        <p:txBody>
          <a:bodyPr vert="horz" wrap="square" lIns="0" tIns="216000" rIns="0" bIns="180000" rtlCol="0" anchor="t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6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Заголовок, который выполняет навигационную функцию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061609F-050C-435B-BC34-F5C9EA41ED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05751" y="2773165"/>
            <a:ext cx="16097575" cy="43910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Aft>
                <a:spcPts val="4200"/>
              </a:spcAft>
              <a:defRPr sz="7200"/>
            </a:lvl1pPr>
            <a:lvl2pPr marL="0" indent="0">
              <a:spcAft>
                <a:spcPts val="3600"/>
              </a:spcAft>
              <a:buNone/>
              <a:defRPr sz="4800" b="0"/>
            </a:lvl2pPr>
            <a:lvl3pPr marL="540000" indent="-540000"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540000" indent="-540000">
              <a:spcAft>
                <a:spcPts val="2400"/>
              </a:spcAft>
              <a:buClr>
                <a:schemeClr val="accent1"/>
              </a:buClr>
              <a:defRPr/>
            </a:lvl4pPr>
            <a:lvl5pPr marL="0">
              <a:defRPr sz="3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69552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6EA716DA-6E29-164A-9C8C-56896DB81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7575" cy="1507863"/>
          </a:xfrm>
          <a:prstGeom prst="rect">
            <a:avLst/>
          </a:prstGeom>
        </p:spPr>
        <p:txBody>
          <a:bodyPr vert="horz" wrap="square" lIns="0" tIns="216000" rIns="0" bIns="144000" rtlCol="0" anchor="t">
            <a:sp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2207075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+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6EA716DA-6E29-164A-9C8C-56896DB81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7575" cy="1507863"/>
          </a:xfrm>
          <a:prstGeom prst="rect">
            <a:avLst/>
          </a:prstGeom>
        </p:spPr>
        <p:txBody>
          <a:bodyPr vert="horz" wrap="square" lIns="0" tIns="216000" rIns="0" bIns="144000" rtlCol="0" anchor="t">
            <a:sp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994CE064-353D-3246-B8F2-6320703AE1C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84000" y="2376000"/>
            <a:ext cx="16097575" cy="1712360"/>
          </a:xfrm>
          <a:prstGeom prst="rect">
            <a:avLst/>
          </a:prstGeom>
        </p:spPr>
        <p:txBody>
          <a:bodyPr lIns="0" tIns="36000" rIns="0" bIns="0"/>
          <a:lstStyle>
            <a:lvl1pPr>
              <a:spcAft>
                <a:spcPts val="3000"/>
              </a:spcAft>
              <a:defRPr sz="36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ru-RU" dirty="0"/>
              <a:t>Подзаголовок на случай, если из заголовка не до конца понятно, о чём пойдет речь. Если подзаголовок не нужен — просто удали его</a:t>
            </a:r>
          </a:p>
        </p:txBody>
      </p:sp>
    </p:spTree>
    <p:extLst>
      <p:ext uri="{BB962C8B-B14F-4D97-AF65-F5344CB8AC3E}">
        <p14:creationId xmlns:p14="http://schemas.microsoft.com/office/powerpoint/2010/main" val="2563866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вигация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71235634-5A37-6941-C275-67608D3B5712}"/>
              </a:ext>
            </a:extLst>
          </p:cNvPr>
          <p:cNvSpPr/>
          <p:nvPr userDrawn="1"/>
        </p:nvSpPr>
        <p:spPr>
          <a:xfrm>
            <a:off x="-1" y="0"/>
            <a:ext cx="10734675" cy="13716000"/>
          </a:xfrm>
          <a:prstGeom prst="rect">
            <a:avLst/>
          </a:prstGeom>
          <a:solidFill>
            <a:srgbClr val="6B95F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en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9016320-22E1-7DBF-D9FA-835640A17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ADB4530F-6C9F-96E7-C2AD-6B62F91116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000" y="900000"/>
            <a:ext cx="10975976" cy="1471511"/>
          </a:xfrm>
          <a:prstGeom prst="rect">
            <a:avLst/>
          </a:prstGeom>
        </p:spPr>
        <p:txBody>
          <a:bodyPr vert="horz" wrap="square" lIns="0" tIns="216000" rIns="0" bIns="144000" rtlCol="0" anchor="t">
            <a:sp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854A99D8-846E-67C2-60C6-FB6F1740CE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84000" y="1486600"/>
            <a:ext cx="8047363" cy="857363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6200"/>
              </a:spcAft>
              <a:defRPr sz="48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037" indent="0">
              <a:spcAft>
                <a:spcPts val="6200"/>
              </a:spcAft>
              <a:buNone/>
              <a:defRPr sz="4800">
                <a:solidFill>
                  <a:schemeClr val="accent1">
                    <a:lumMod val="60000"/>
                    <a:lumOff val="40000"/>
                  </a:schemeClr>
                </a:solidFill>
              </a:defRPr>
            </a:lvl2pPr>
            <a:lvl3pPr marL="720000" indent="-715963">
              <a:spcAft>
                <a:spcPts val="6200"/>
              </a:spcAft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4800">
                <a:solidFill>
                  <a:schemeClr val="accent1">
                    <a:lumMod val="60000"/>
                    <a:lumOff val="40000"/>
                  </a:schemeClr>
                </a:solidFill>
              </a:defRPr>
            </a:lvl3pPr>
            <a:lvl4pPr marL="1080000" indent="-1080000">
              <a:lnSpc>
                <a:spcPct val="90000"/>
              </a:lnSpc>
              <a:spcAft>
                <a:spcPts val="6200"/>
              </a:spcAft>
              <a:buAutoNum type="arabicPeriod"/>
              <a:defRPr lang="ru-RU" sz="4800" kern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</a:lstStyle>
          <a:p>
            <a:pPr lvl="3"/>
            <a:r>
              <a:rPr lang="en-US" dirty="0"/>
              <a:t>Platform Overview</a:t>
            </a:r>
          </a:p>
          <a:p>
            <a:pPr lvl="3"/>
            <a:r>
              <a:rPr lang="en-US" dirty="0"/>
              <a:t>Infrastructure Services</a:t>
            </a:r>
          </a:p>
          <a:p>
            <a:pPr lvl="3"/>
            <a:r>
              <a:rPr lang="en-US" dirty="0"/>
              <a:t>Data Platform</a:t>
            </a:r>
          </a:p>
          <a:p>
            <a:pPr lvl="3"/>
            <a:r>
              <a:rPr lang="en-US" dirty="0"/>
              <a:t>Serverless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79EB2570-CA8A-4086-9D87-B6DB680A3BA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838750" y="5826279"/>
            <a:ext cx="10993101" cy="662491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400"/>
              </a:spcAft>
              <a:defRPr/>
            </a:lvl1pPr>
            <a:lvl2pPr marL="36" indent="0">
              <a:spcAft>
                <a:spcPts val="3000"/>
              </a:spcAft>
              <a:buNone/>
              <a:defRPr/>
            </a:lvl2pPr>
            <a:lvl3pPr marL="540000" indent="-540000"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540000" indent="-540000">
              <a:spcAft>
                <a:spcPts val="2400"/>
              </a:spcAft>
              <a:buClr>
                <a:schemeClr val="accent1"/>
              </a:buClr>
              <a:defRPr/>
            </a:lvl4pPr>
            <a:lvl5pPr>
              <a:spcAft>
                <a:spcPts val="2400"/>
              </a:spcAft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592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вигация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71235634-5A37-6941-C275-67608D3B5712}"/>
              </a:ext>
            </a:extLst>
          </p:cNvPr>
          <p:cNvSpPr/>
          <p:nvPr userDrawn="1"/>
        </p:nvSpPr>
        <p:spPr>
          <a:xfrm>
            <a:off x="0" y="0"/>
            <a:ext cx="8894764" cy="13716000"/>
          </a:xfrm>
          <a:prstGeom prst="rect">
            <a:avLst/>
          </a:prstGeom>
          <a:solidFill>
            <a:srgbClr val="6B95F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en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9016320-22E1-7DBF-D9FA-835640A17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ADB4530F-6C9F-96E7-C2AD-6B62F91116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8000" y="900000"/>
            <a:ext cx="12821901" cy="1471511"/>
          </a:xfrm>
          <a:prstGeom prst="rect">
            <a:avLst/>
          </a:prstGeom>
        </p:spPr>
        <p:txBody>
          <a:bodyPr vert="horz" wrap="square" lIns="0" tIns="216000" rIns="0" bIns="144000" rtlCol="0" anchor="t">
            <a:sp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5E417A77-D709-263E-8FE4-EF4E7EE9026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84000" y="1568000"/>
            <a:ext cx="6218563" cy="874553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6200"/>
              </a:spcAft>
              <a:defRPr sz="7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037" indent="0">
              <a:spcAft>
                <a:spcPts val="6200"/>
              </a:spcAft>
              <a:buNone/>
              <a:defRPr sz="7200">
                <a:solidFill>
                  <a:schemeClr val="accent1">
                    <a:lumMod val="60000"/>
                    <a:lumOff val="40000"/>
                  </a:schemeClr>
                </a:solidFill>
              </a:defRPr>
            </a:lvl2pPr>
            <a:lvl3pPr marL="720000" indent="-715963">
              <a:spcAft>
                <a:spcPts val="6200"/>
              </a:spcAft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7200">
                <a:solidFill>
                  <a:schemeClr val="accent1">
                    <a:lumMod val="60000"/>
                    <a:lumOff val="40000"/>
                  </a:schemeClr>
                </a:solidFill>
              </a:defRPr>
            </a:lvl3pPr>
            <a:lvl4pPr marL="1080000" indent="-1080000">
              <a:lnSpc>
                <a:spcPct val="100000"/>
              </a:lnSpc>
              <a:spcAft>
                <a:spcPts val="4400"/>
              </a:spcAft>
              <a:buClr>
                <a:schemeClr val="accent1">
                  <a:lumMod val="60000"/>
                  <a:lumOff val="40000"/>
                </a:schemeClr>
              </a:buClr>
              <a:buAutoNum type="arabicPeriod"/>
              <a:defRPr lang="ru-RU" sz="3600" kern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</a:lstStyle>
          <a:p>
            <a:pPr lvl="3"/>
            <a:r>
              <a:rPr lang="en-US" dirty="0"/>
              <a:t>Platform Overview</a:t>
            </a:r>
          </a:p>
          <a:p>
            <a:pPr lvl="3"/>
            <a:r>
              <a:rPr lang="en-US" dirty="0"/>
              <a:t>Infrastructure Services</a:t>
            </a:r>
          </a:p>
          <a:p>
            <a:pPr lvl="3"/>
            <a:r>
              <a:rPr lang="en-US" dirty="0"/>
              <a:t>Data Platform</a:t>
            </a:r>
          </a:p>
          <a:p>
            <a:pPr lvl="3"/>
            <a:r>
              <a:rPr lang="en-US" dirty="0"/>
              <a:t>Serverless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3E7B4C6A-513A-432E-AB9E-99C2A15D66A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008000" y="4206050"/>
            <a:ext cx="10993101" cy="662491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400"/>
              </a:spcAft>
              <a:defRPr/>
            </a:lvl1pPr>
            <a:lvl2pPr marL="36" indent="0">
              <a:spcAft>
                <a:spcPts val="3000"/>
              </a:spcAft>
              <a:buNone/>
              <a:defRPr/>
            </a:lvl2pPr>
            <a:lvl3pPr marL="540000" indent="-540000"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540000" indent="-540000">
              <a:spcAft>
                <a:spcPts val="2400"/>
              </a:spcAft>
              <a:buClr>
                <a:schemeClr val="accent1"/>
              </a:buClr>
              <a:defRPr/>
            </a:lvl4pPr>
            <a:lvl5pPr>
              <a:spcAft>
                <a:spcPts val="2400"/>
              </a:spcAft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78575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меньшенный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6EA716DA-6E29-164A-9C8C-56896DB81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1205798"/>
            <a:ext cx="16097575" cy="1102179"/>
          </a:xfrm>
          <a:prstGeom prst="rect">
            <a:avLst/>
          </a:prstGeom>
        </p:spPr>
        <p:txBody>
          <a:bodyPr vert="horz" wrap="square" lIns="0" tIns="216000" rIns="0" bIns="144000" rtlCol="0" anchor="t">
            <a:spAutoFit/>
          </a:bodyPr>
          <a:lstStyle>
            <a:lvl1pPr>
              <a:defRPr sz="4800" b="0"/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4216077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тези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76B50887-D578-C141-8BE7-50A9BA86B4AE}"/>
              </a:ext>
            </a:extLst>
          </p:cNvPr>
          <p:cNvSpPr txBox="1">
            <a:spLocks/>
          </p:cNvSpPr>
          <p:nvPr userDrawn="1"/>
        </p:nvSpPr>
        <p:spPr>
          <a:xfrm>
            <a:off x="5962650" y="12288933"/>
            <a:ext cx="13897852" cy="11700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800" dirty="0"/>
          </a:p>
        </p:txBody>
      </p:sp>
      <p:cxnSp>
        <p:nvCxnSpPr>
          <p:cNvPr id="13" name="Straight Connector 21">
            <a:extLst>
              <a:ext uri="{FF2B5EF4-FFF2-40B4-BE49-F238E27FC236}">
                <a16:creationId xmlns:a16="http://schemas.microsoft.com/office/drawing/2014/main" id="{873608E4-2262-42C5-8DA9-FB669DAB063D}"/>
              </a:ext>
            </a:extLst>
          </p:cNvPr>
          <p:cNvCxnSpPr>
            <a:cxnSpLocks/>
          </p:cNvCxnSpPr>
          <p:nvPr userDrawn="1"/>
        </p:nvCxnSpPr>
        <p:spPr>
          <a:xfrm>
            <a:off x="1584000" y="6392863"/>
            <a:ext cx="621856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3">
            <a:extLst>
              <a:ext uri="{FF2B5EF4-FFF2-40B4-BE49-F238E27FC236}">
                <a16:creationId xmlns:a16="http://schemas.microsoft.com/office/drawing/2014/main" id="{95B2462D-08C5-4ED1-BE44-FCFE5547A14B}"/>
              </a:ext>
            </a:extLst>
          </p:cNvPr>
          <p:cNvCxnSpPr>
            <a:cxnSpLocks/>
          </p:cNvCxnSpPr>
          <p:nvPr userDrawn="1"/>
        </p:nvCxnSpPr>
        <p:spPr>
          <a:xfrm>
            <a:off x="8859444" y="6392863"/>
            <a:ext cx="621856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5">
            <a:extLst>
              <a:ext uri="{FF2B5EF4-FFF2-40B4-BE49-F238E27FC236}">
                <a16:creationId xmlns:a16="http://schemas.microsoft.com/office/drawing/2014/main" id="{4B4D4818-0E96-4E6F-9DB6-53D86EB84EF8}"/>
              </a:ext>
            </a:extLst>
          </p:cNvPr>
          <p:cNvCxnSpPr>
            <a:cxnSpLocks/>
          </p:cNvCxnSpPr>
          <p:nvPr userDrawn="1"/>
        </p:nvCxnSpPr>
        <p:spPr>
          <a:xfrm>
            <a:off x="16254157" y="6392863"/>
            <a:ext cx="621856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Текст 2">
            <a:extLst>
              <a:ext uri="{FF2B5EF4-FFF2-40B4-BE49-F238E27FC236}">
                <a16:creationId xmlns:a16="http://schemas.microsoft.com/office/drawing/2014/main" id="{32DBC27F-8328-4059-BA1C-F161D1E433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73626" y="4620308"/>
            <a:ext cx="1649412" cy="1584324"/>
          </a:xfrm>
          <a:prstGeom prst="rect">
            <a:avLst/>
          </a:prstGeom>
        </p:spPr>
        <p:txBody>
          <a:bodyPr lIns="0" tIns="0" rIns="0" bIns="0"/>
          <a:lstStyle>
            <a:lvl1pPr>
              <a:defRPr sz="9600"/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67F13FED-6AD9-48D0-AB97-6CC6D6D5D68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10569" y="4620308"/>
            <a:ext cx="1649412" cy="1584324"/>
          </a:xfrm>
          <a:prstGeom prst="rect">
            <a:avLst/>
          </a:prstGeom>
        </p:spPr>
        <p:txBody>
          <a:bodyPr lIns="0" tIns="0" rIns="0" bIns="0"/>
          <a:lstStyle>
            <a:lvl1pPr>
              <a:defRPr sz="9600"/>
            </a:lvl1pPr>
          </a:lstStyle>
          <a:p>
            <a:pPr lvl="0"/>
            <a:r>
              <a:rPr lang="en-US" dirty="0"/>
              <a:t>2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59A6212A-1C95-4A54-A00C-FF3A9787B0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231566" y="4620308"/>
            <a:ext cx="1649412" cy="1584324"/>
          </a:xfrm>
          <a:prstGeom prst="rect">
            <a:avLst/>
          </a:prstGeom>
        </p:spPr>
        <p:txBody>
          <a:bodyPr lIns="0" tIns="0" rIns="0" bIns="0"/>
          <a:lstStyle>
            <a:lvl1pPr>
              <a:defRPr sz="9600"/>
            </a:lvl1pPr>
          </a:lstStyle>
          <a:p>
            <a:pPr lvl="0"/>
            <a:r>
              <a:rPr lang="en-US" dirty="0"/>
              <a:t>3</a:t>
            </a:r>
            <a:endParaRPr lang="ru-RU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B656091-C1F9-4A1A-BCDC-95C95A14768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894763" y="6765386"/>
            <a:ext cx="6223000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F72677B9-B955-4B72-AE44-563C7CCA48D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579563" y="6765386"/>
            <a:ext cx="6223000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E8D0981-858D-4C31-93AB-B8B3FD82DF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6221075" y="6765386"/>
            <a:ext cx="6223000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Заголовок 3">
            <a:extLst>
              <a:ext uri="{FF2B5EF4-FFF2-40B4-BE49-F238E27FC236}">
                <a16:creationId xmlns:a16="http://schemas.microsoft.com/office/drawing/2014/main" id="{4B4CF779-3D11-25B6-D4D0-221DE402E8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7575" cy="1507863"/>
          </a:xfrm>
          <a:prstGeom prst="rect">
            <a:avLst/>
          </a:prstGeom>
        </p:spPr>
        <p:txBody>
          <a:bodyPr vert="horz" wrap="square" lIns="0" tIns="216000" rIns="0" bIns="180000" rtlCol="0" anchor="t">
            <a:sp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2698625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тези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76B50887-D578-C141-8BE7-50A9BA86B4AE}"/>
              </a:ext>
            </a:extLst>
          </p:cNvPr>
          <p:cNvSpPr txBox="1">
            <a:spLocks/>
          </p:cNvSpPr>
          <p:nvPr userDrawn="1"/>
        </p:nvSpPr>
        <p:spPr>
          <a:xfrm>
            <a:off x="5962650" y="12288933"/>
            <a:ext cx="13897852" cy="11700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800" dirty="0"/>
          </a:p>
        </p:txBody>
      </p:sp>
      <p:cxnSp>
        <p:nvCxnSpPr>
          <p:cNvPr id="13" name="Straight Connector 21">
            <a:extLst>
              <a:ext uri="{FF2B5EF4-FFF2-40B4-BE49-F238E27FC236}">
                <a16:creationId xmlns:a16="http://schemas.microsoft.com/office/drawing/2014/main" id="{873608E4-2262-42C5-8DA9-FB669DAB063D}"/>
              </a:ext>
            </a:extLst>
          </p:cNvPr>
          <p:cNvCxnSpPr>
            <a:cxnSpLocks/>
          </p:cNvCxnSpPr>
          <p:nvPr userDrawn="1"/>
        </p:nvCxnSpPr>
        <p:spPr>
          <a:xfrm>
            <a:off x="1584000" y="6392863"/>
            <a:ext cx="365316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3">
            <a:extLst>
              <a:ext uri="{FF2B5EF4-FFF2-40B4-BE49-F238E27FC236}">
                <a16:creationId xmlns:a16="http://schemas.microsoft.com/office/drawing/2014/main" id="{95B2462D-08C5-4ED1-BE44-FCFE5547A14B}"/>
              </a:ext>
            </a:extLst>
          </p:cNvPr>
          <p:cNvCxnSpPr>
            <a:cxnSpLocks/>
          </p:cNvCxnSpPr>
          <p:nvPr userDrawn="1"/>
        </p:nvCxnSpPr>
        <p:spPr>
          <a:xfrm>
            <a:off x="7030652" y="6392863"/>
            <a:ext cx="370402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Текст 2">
            <a:extLst>
              <a:ext uri="{FF2B5EF4-FFF2-40B4-BE49-F238E27FC236}">
                <a16:creationId xmlns:a16="http://schemas.microsoft.com/office/drawing/2014/main" id="{32DBC27F-8328-4059-BA1C-F161D1E433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73626" y="4620308"/>
            <a:ext cx="1649412" cy="1584324"/>
          </a:xfrm>
          <a:prstGeom prst="rect">
            <a:avLst/>
          </a:prstGeom>
        </p:spPr>
        <p:txBody>
          <a:bodyPr lIns="0" tIns="0" rIns="0" bIns="0"/>
          <a:lstStyle>
            <a:lvl1pPr>
              <a:defRPr sz="9600"/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67F13FED-6AD9-48D0-AB97-6CC6D6D5D68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81777" y="4620308"/>
            <a:ext cx="1649412" cy="1584324"/>
          </a:xfrm>
          <a:prstGeom prst="rect">
            <a:avLst/>
          </a:prstGeom>
        </p:spPr>
        <p:txBody>
          <a:bodyPr lIns="0" tIns="0" rIns="0" bIns="0"/>
          <a:lstStyle>
            <a:lvl1pPr>
              <a:defRPr sz="9600"/>
            </a:lvl1pPr>
          </a:lstStyle>
          <a:p>
            <a:pPr lvl="0"/>
            <a:r>
              <a:rPr lang="en-US" dirty="0"/>
              <a:t>2</a:t>
            </a:r>
            <a:endParaRPr lang="ru-RU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B656091-C1F9-4A1A-BCDC-95C95A14768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065971" y="6765386"/>
            <a:ext cx="3704023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F72677B9-B955-4B72-AE44-563C7CCA48D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579563" y="6765386"/>
            <a:ext cx="3653163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04BACDF3-BED1-43F2-A53F-7DA48D1A021D}"/>
              </a:ext>
            </a:extLst>
          </p:cNvPr>
          <p:cNvCxnSpPr>
            <a:cxnSpLocks/>
          </p:cNvCxnSpPr>
          <p:nvPr userDrawn="1"/>
        </p:nvCxnSpPr>
        <p:spPr>
          <a:xfrm>
            <a:off x="12600162" y="6392863"/>
            <a:ext cx="365316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23">
            <a:extLst>
              <a:ext uri="{FF2B5EF4-FFF2-40B4-BE49-F238E27FC236}">
                <a16:creationId xmlns:a16="http://schemas.microsoft.com/office/drawing/2014/main" id="{D12268FF-67BF-4C0E-A897-BD4DE6609A34}"/>
              </a:ext>
            </a:extLst>
          </p:cNvPr>
          <p:cNvCxnSpPr>
            <a:cxnSpLocks/>
          </p:cNvCxnSpPr>
          <p:nvPr userDrawn="1"/>
        </p:nvCxnSpPr>
        <p:spPr>
          <a:xfrm>
            <a:off x="18046814" y="6392863"/>
            <a:ext cx="370402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Текст 2">
            <a:extLst>
              <a:ext uri="{FF2B5EF4-FFF2-40B4-BE49-F238E27FC236}">
                <a16:creationId xmlns:a16="http://schemas.microsoft.com/office/drawing/2014/main" id="{D777C913-3CFE-4C46-95F0-F94CC0A32A5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589788" y="4620308"/>
            <a:ext cx="1649412" cy="1584324"/>
          </a:xfrm>
          <a:prstGeom prst="rect">
            <a:avLst/>
          </a:prstGeom>
        </p:spPr>
        <p:txBody>
          <a:bodyPr lIns="0" tIns="0" rIns="0" bIns="0"/>
          <a:lstStyle>
            <a:lvl1pPr>
              <a:defRPr sz="9600"/>
            </a:lvl1pPr>
          </a:lstStyle>
          <a:p>
            <a:pPr lvl="0"/>
            <a:r>
              <a:rPr lang="en-US" dirty="0"/>
              <a:t>3</a:t>
            </a:r>
            <a:endParaRPr lang="ru-RU" dirty="0"/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17214D3A-65D4-4734-9A18-E41CE3B9CDE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097939" y="4620308"/>
            <a:ext cx="1649412" cy="1584324"/>
          </a:xfrm>
          <a:prstGeom prst="rect">
            <a:avLst/>
          </a:prstGeom>
        </p:spPr>
        <p:txBody>
          <a:bodyPr lIns="0" tIns="0" rIns="0" bIns="0"/>
          <a:lstStyle>
            <a:lvl1pPr>
              <a:defRPr sz="9600"/>
            </a:lvl1pPr>
          </a:lstStyle>
          <a:p>
            <a:pPr lvl="0"/>
            <a:r>
              <a:rPr lang="en-US" dirty="0"/>
              <a:t>4</a:t>
            </a:r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03210D3-9399-4B6A-8D38-AFA9D34E21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8082133" y="6765386"/>
            <a:ext cx="3704023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ADF8814-2DC4-4D96-977C-C14178AC3F0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2595725" y="6765386"/>
            <a:ext cx="3653163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Заголовок 3">
            <a:extLst>
              <a:ext uri="{FF2B5EF4-FFF2-40B4-BE49-F238E27FC236}">
                <a16:creationId xmlns:a16="http://schemas.microsoft.com/office/drawing/2014/main" id="{A1E3FA94-5B18-9E7B-B1EE-C1898A8AAA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7575" cy="1507863"/>
          </a:xfrm>
          <a:prstGeom prst="rect">
            <a:avLst/>
          </a:prstGeom>
        </p:spPr>
        <p:txBody>
          <a:bodyPr vert="horz" wrap="square" lIns="0" tIns="216000" rIns="0" bIns="180000" rtlCol="0" anchor="t">
            <a:sp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647767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9B4A115-CBB1-4366-AE48-8862CCCC56A7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3287A1C-DD61-494B-B113-FD7FC79CA9B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055855" y="2764800"/>
            <a:ext cx="18294433" cy="7134431"/>
          </a:xfrm>
          <a:prstGeom prst="rect">
            <a:avLst/>
          </a:prstGeom>
        </p:spPr>
        <p:txBody>
          <a:bodyPr lIns="0" tIns="0"/>
          <a:lstStyle>
            <a:lvl1pPr>
              <a:lnSpc>
                <a:spcPct val="90000"/>
              </a:lnSpc>
              <a:spcAft>
                <a:spcPts val="2400"/>
              </a:spcAft>
              <a:defRPr sz="7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26">
            <a:extLst>
              <a:ext uri="{FF2B5EF4-FFF2-40B4-BE49-F238E27FC236}">
                <a16:creationId xmlns:a16="http://schemas.microsoft.com/office/drawing/2014/main" id="{AFC49638-B0FA-44F4-8415-B9F3C2FF7BE9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055855" y="10813427"/>
            <a:ext cx="1080000" cy="1080000"/>
          </a:xfrm>
          <a:custGeom>
            <a:avLst/>
            <a:gdLst>
              <a:gd name="connsiteX0" fmla="*/ 1746000 w 3492000"/>
              <a:gd name="connsiteY0" fmla="*/ 0 h 3492000"/>
              <a:gd name="connsiteX1" fmla="*/ 3492000 w 3492000"/>
              <a:gd name="connsiteY1" fmla="*/ 1746000 h 3492000"/>
              <a:gd name="connsiteX2" fmla="*/ 1746000 w 3492000"/>
              <a:gd name="connsiteY2" fmla="*/ 3492000 h 3492000"/>
              <a:gd name="connsiteX3" fmla="*/ 0 w 3492000"/>
              <a:gd name="connsiteY3" fmla="*/ 1746000 h 3492000"/>
              <a:gd name="connsiteX4" fmla="*/ 1746000 w 3492000"/>
              <a:gd name="connsiteY4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000" h="3492000">
                <a:moveTo>
                  <a:pt x="1746000" y="0"/>
                </a:moveTo>
                <a:cubicBezTo>
                  <a:pt x="2710289" y="0"/>
                  <a:pt x="3492000" y="781711"/>
                  <a:pt x="3492000" y="1746000"/>
                </a:cubicBezTo>
                <a:cubicBezTo>
                  <a:pt x="3492000" y="2710289"/>
                  <a:pt x="2710289" y="3492000"/>
                  <a:pt x="1746000" y="3492000"/>
                </a:cubicBezTo>
                <a:cubicBezTo>
                  <a:pt x="781711" y="3492000"/>
                  <a:pt x="0" y="2710289"/>
                  <a:pt x="0" y="1746000"/>
                </a:cubicBezTo>
                <a:cubicBezTo>
                  <a:pt x="0" y="781711"/>
                  <a:pt x="781711" y="0"/>
                  <a:pt x="174600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  <a:alpha val="90000"/>
              </a:schemeClr>
            </a:solidFill>
          </a:ln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Кликни</a:t>
            </a:r>
            <a:br>
              <a:rPr lang="ru-RU" dirty="0"/>
            </a:br>
            <a:r>
              <a:rPr lang="ru-RU" dirty="0"/>
              <a:t>на иконку пейзажа, </a:t>
            </a:r>
            <a:br>
              <a:rPr lang="ru-RU" dirty="0"/>
            </a:br>
            <a:r>
              <a:rPr lang="ru-RU" dirty="0"/>
              <a:t>чтобы вставить фото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C471035-D8C0-4323-95B9-FC7ECF8B6AB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511592" y="10810475"/>
            <a:ext cx="12435923" cy="1078152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76B50887-D578-C141-8BE7-50A9BA86B4AE}"/>
              </a:ext>
            </a:extLst>
          </p:cNvPr>
          <p:cNvSpPr txBox="1">
            <a:spLocks/>
          </p:cNvSpPr>
          <p:nvPr userDrawn="1"/>
        </p:nvSpPr>
        <p:spPr>
          <a:xfrm>
            <a:off x="5962650" y="12288933"/>
            <a:ext cx="13897852" cy="11700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492125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— длинное назва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16FCEA-3962-254C-AF06-0D4AD61132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93"/>
            <a:ext cx="24382412" cy="137151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67D559-A8EE-4FBE-6C84-C20586E8E0AD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20000"/>
                </a:schemeClr>
              </a:gs>
            </a:gsLst>
            <a:lin ang="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en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C65DEAF-76EE-BA46-A711-24BAFB89A9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94254" y="4926085"/>
            <a:ext cx="19756034" cy="4369663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Создаем QA-ассистента</a:t>
            </a:r>
            <a:br>
              <a:rPr lang="en-US" dirty="0"/>
            </a:br>
            <a:r>
              <a:rPr lang="ru-RU" dirty="0"/>
              <a:t>для чата на основе</a:t>
            </a:r>
            <a:br>
              <a:rPr lang="en-US" dirty="0"/>
            </a:br>
            <a:r>
              <a:rPr lang="ru-RU" dirty="0"/>
              <a:t>архитектуры трансформеров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CA3A475-2E74-2E44-8579-3E87DC10E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9324" y="11088000"/>
            <a:ext cx="9503651" cy="1755245"/>
          </a:xfrm>
          <a:prstGeom prst="rect">
            <a:avLst/>
          </a:prstGeom>
        </p:spPr>
        <p:txBody>
          <a:bodyPr lIns="0" tIns="0" bIns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chemeClr val="tx1"/>
                </a:solidFill>
              </a:defRPr>
            </a:lvl1pPr>
            <a:lvl2pPr>
              <a:defRPr sz="9600"/>
            </a:lvl2pPr>
            <a:lvl3pPr>
              <a:defRPr sz="9600"/>
            </a:lvl3pPr>
            <a:lvl4pPr>
              <a:defRPr sz="9600"/>
            </a:lvl4pPr>
            <a:lvl5pPr>
              <a:defRPr sz="9600"/>
            </a:lvl5pPr>
          </a:lstStyle>
          <a:p>
            <a:pPr lvl="0"/>
            <a:r>
              <a:rPr lang="ru-RU" dirty="0"/>
              <a:t>Константин Константинопольский, менеджер по работе с клиентами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AEC5374-210B-A94D-9957-D9B7B679DE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72124" y="11088000"/>
            <a:ext cx="9503651" cy="1755245"/>
          </a:xfrm>
          <a:prstGeom prst="rect">
            <a:avLst/>
          </a:prstGeom>
        </p:spPr>
        <p:txBody>
          <a:bodyPr lIns="0" tIns="0" bIns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chemeClr val="tx1"/>
                </a:solidFill>
              </a:defRPr>
            </a:lvl1pPr>
            <a:lvl2pPr>
              <a:defRPr sz="9600"/>
            </a:lvl2pPr>
            <a:lvl3pPr>
              <a:defRPr sz="9600"/>
            </a:lvl3pPr>
            <a:lvl4pPr>
              <a:defRPr sz="9600"/>
            </a:lvl4pPr>
            <a:lvl5pPr>
              <a:defRPr sz="9600"/>
            </a:lvl5pPr>
          </a:lstStyle>
          <a:p>
            <a:pPr lvl="0"/>
            <a:r>
              <a:rPr lang="ru-RU" dirty="0"/>
              <a:t>Константин Константинопольский, менеджер по работе с клиентами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DD67633-D438-43D1-838E-94082F15BA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69" y="1171716"/>
            <a:ext cx="4716000" cy="67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43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ы_3 ш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F1F4520F-52AD-1A48-9C8D-4DE8B66AEA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7575" cy="1507863"/>
          </a:xfrm>
          <a:prstGeom prst="rect">
            <a:avLst/>
          </a:prstGeom>
        </p:spPr>
        <p:txBody>
          <a:bodyPr vert="horz" wrap="square" lIns="0" tIns="216000" rIns="0" bIns="180000" rtlCol="0" anchor="t">
            <a:sp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76B50887-D578-C141-8BE7-50A9BA86B4AE}"/>
              </a:ext>
            </a:extLst>
          </p:cNvPr>
          <p:cNvSpPr txBox="1">
            <a:spLocks/>
          </p:cNvSpPr>
          <p:nvPr userDrawn="1"/>
        </p:nvSpPr>
        <p:spPr>
          <a:xfrm>
            <a:off x="5962650" y="12288933"/>
            <a:ext cx="13897852" cy="11700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800" dirty="0"/>
          </a:p>
        </p:txBody>
      </p:sp>
      <p:cxnSp>
        <p:nvCxnSpPr>
          <p:cNvPr id="13" name="Straight Connector 21">
            <a:extLst>
              <a:ext uri="{FF2B5EF4-FFF2-40B4-BE49-F238E27FC236}">
                <a16:creationId xmlns:a16="http://schemas.microsoft.com/office/drawing/2014/main" id="{873608E4-2262-42C5-8DA9-FB669DAB063D}"/>
              </a:ext>
            </a:extLst>
          </p:cNvPr>
          <p:cNvCxnSpPr>
            <a:cxnSpLocks/>
          </p:cNvCxnSpPr>
          <p:nvPr userDrawn="1"/>
        </p:nvCxnSpPr>
        <p:spPr>
          <a:xfrm>
            <a:off x="1584000" y="5288455"/>
            <a:ext cx="621856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3">
            <a:extLst>
              <a:ext uri="{FF2B5EF4-FFF2-40B4-BE49-F238E27FC236}">
                <a16:creationId xmlns:a16="http://schemas.microsoft.com/office/drawing/2014/main" id="{95B2462D-08C5-4ED1-BE44-FCFE5547A14B}"/>
              </a:ext>
            </a:extLst>
          </p:cNvPr>
          <p:cNvCxnSpPr>
            <a:cxnSpLocks/>
          </p:cNvCxnSpPr>
          <p:nvPr userDrawn="1"/>
        </p:nvCxnSpPr>
        <p:spPr>
          <a:xfrm>
            <a:off x="8859444" y="5288455"/>
            <a:ext cx="621856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5">
            <a:extLst>
              <a:ext uri="{FF2B5EF4-FFF2-40B4-BE49-F238E27FC236}">
                <a16:creationId xmlns:a16="http://schemas.microsoft.com/office/drawing/2014/main" id="{4B4D4818-0E96-4E6F-9DB6-53D86EB84EF8}"/>
              </a:ext>
            </a:extLst>
          </p:cNvPr>
          <p:cNvCxnSpPr>
            <a:cxnSpLocks/>
          </p:cNvCxnSpPr>
          <p:nvPr userDrawn="1"/>
        </p:nvCxnSpPr>
        <p:spPr>
          <a:xfrm>
            <a:off x="16254157" y="5288455"/>
            <a:ext cx="621856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B656091-C1F9-4A1A-BCDC-95C95A14768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894763" y="5660978"/>
            <a:ext cx="6223000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F72677B9-B955-4B72-AE44-563C7CCA48D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579563" y="5660978"/>
            <a:ext cx="6223000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E8D0981-858D-4C31-93AB-B8B3FD82DF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6221075" y="5660978"/>
            <a:ext cx="6223000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26">
            <a:extLst>
              <a:ext uri="{FF2B5EF4-FFF2-40B4-BE49-F238E27FC236}">
                <a16:creationId xmlns:a16="http://schemas.microsoft.com/office/drawing/2014/main" id="{B263B592-B0A3-4286-8898-C3F0F85E6FF8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8908278" y="3839200"/>
            <a:ext cx="1080000" cy="1080000"/>
          </a:xfrm>
          <a:custGeom>
            <a:avLst/>
            <a:gdLst>
              <a:gd name="connsiteX0" fmla="*/ 1746000 w 3492000"/>
              <a:gd name="connsiteY0" fmla="*/ 0 h 3492000"/>
              <a:gd name="connsiteX1" fmla="*/ 3492000 w 3492000"/>
              <a:gd name="connsiteY1" fmla="*/ 1746000 h 3492000"/>
              <a:gd name="connsiteX2" fmla="*/ 1746000 w 3492000"/>
              <a:gd name="connsiteY2" fmla="*/ 3492000 h 3492000"/>
              <a:gd name="connsiteX3" fmla="*/ 0 w 3492000"/>
              <a:gd name="connsiteY3" fmla="*/ 1746000 h 3492000"/>
              <a:gd name="connsiteX4" fmla="*/ 1746000 w 3492000"/>
              <a:gd name="connsiteY4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000" h="3492000">
                <a:moveTo>
                  <a:pt x="1746000" y="0"/>
                </a:moveTo>
                <a:cubicBezTo>
                  <a:pt x="2710289" y="0"/>
                  <a:pt x="3492000" y="781711"/>
                  <a:pt x="3492000" y="1746000"/>
                </a:cubicBezTo>
                <a:cubicBezTo>
                  <a:pt x="3492000" y="2710289"/>
                  <a:pt x="2710289" y="3492000"/>
                  <a:pt x="1746000" y="3492000"/>
                </a:cubicBezTo>
                <a:cubicBezTo>
                  <a:pt x="781711" y="3492000"/>
                  <a:pt x="0" y="2710289"/>
                  <a:pt x="0" y="1746000"/>
                </a:cubicBezTo>
                <a:cubicBezTo>
                  <a:pt x="0" y="781711"/>
                  <a:pt x="781711" y="0"/>
                  <a:pt x="174600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  <a:alpha val="90000"/>
              </a:schemeClr>
            </a:solidFill>
          </a:ln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Кликни</a:t>
            </a:r>
            <a:br>
              <a:rPr lang="ru-RU" dirty="0"/>
            </a:br>
            <a:r>
              <a:rPr lang="ru-RU" dirty="0"/>
              <a:t>на иконку пейзажа, </a:t>
            </a:r>
            <a:br>
              <a:rPr lang="ru-RU" dirty="0"/>
            </a:br>
            <a:r>
              <a:rPr lang="ru-RU" dirty="0"/>
              <a:t>чтобы вставить фото</a:t>
            </a:r>
          </a:p>
        </p:txBody>
      </p:sp>
      <p:sp>
        <p:nvSpPr>
          <p:cNvPr id="22" name="Picture Placeholder 26">
            <a:extLst>
              <a:ext uri="{FF2B5EF4-FFF2-40B4-BE49-F238E27FC236}">
                <a16:creationId xmlns:a16="http://schemas.microsoft.com/office/drawing/2014/main" id="{F8AD8E87-9670-4CF4-9985-211397292963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16237092" y="3832405"/>
            <a:ext cx="1080000" cy="1080000"/>
          </a:xfrm>
          <a:custGeom>
            <a:avLst/>
            <a:gdLst>
              <a:gd name="connsiteX0" fmla="*/ 1746000 w 3492000"/>
              <a:gd name="connsiteY0" fmla="*/ 0 h 3492000"/>
              <a:gd name="connsiteX1" fmla="*/ 3492000 w 3492000"/>
              <a:gd name="connsiteY1" fmla="*/ 1746000 h 3492000"/>
              <a:gd name="connsiteX2" fmla="*/ 1746000 w 3492000"/>
              <a:gd name="connsiteY2" fmla="*/ 3492000 h 3492000"/>
              <a:gd name="connsiteX3" fmla="*/ 0 w 3492000"/>
              <a:gd name="connsiteY3" fmla="*/ 1746000 h 3492000"/>
              <a:gd name="connsiteX4" fmla="*/ 1746000 w 3492000"/>
              <a:gd name="connsiteY4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000" h="3492000">
                <a:moveTo>
                  <a:pt x="1746000" y="0"/>
                </a:moveTo>
                <a:cubicBezTo>
                  <a:pt x="2710289" y="0"/>
                  <a:pt x="3492000" y="781711"/>
                  <a:pt x="3492000" y="1746000"/>
                </a:cubicBezTo>
                <a:cubicBezTo>
                  <a:pt x="3492000" y="2710289"/>
                  <a:pt x="2710289" y="3492000"/>
                  <a:pt x="1746000" y="3492000"/>
                </a:cubicBezTo>
                <a:cubicBezTo>
                  <a:pt x="781711" y="3492000"/>
                  <a:pt x="0" y="2710289"/>
                  <a:pt x="0" y="1746000"/>
                </a:cubicBezTo>
                <a:cubicBezTo>
                  <a:pt x="0" y="781711"/>
                  <a:pt x="781711" y="0"/>
                  <a:pt x="174600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  <a:alpha val="90000"/>
              </a:schemeClr>
            </a:solidFill>
          </a:ln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Кликни</a:t>
            </a:r>
            <a:br>
              <a:rPr lang="ru-RU" dirty="0"/>
            </a:br>
            <a:r>
              <a:rPr lang="ru-RU" dirty="0"/>
              <a:t>на иконку пейзажа, </a:t>
            </a:r>
            <a:br>
              <a:rPr lang="ru-RU" dirty="0"/>
            </a:br>
            <a:r>
              <a:rPr lang="ru-RU" dirty="0"/>
              <a:t>чтобы вставить фото</a:t>
            </a:r>
          </a:p>
        </p:txBody>
      </p:sp>
      <p:sp>
        <p:nvSpPr>
          <p:cNvPr id="25" name="Picture Placeholder 26">
            <a:extLst>
              <a:ext uri="{FF2B5EF4-FFF2-40B4-BE49-F238E27FC236}">
                <a16:creationId xmlns:a16="http://schemas.microsoft.com/office/drawing/2014/main" id="{84574854-49AD-43E2-8902-4781F58A34F3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1592716" y="3837521"/>
            <a:ext cx="1080000" cy="1080000"/>
          </a:xfrm>
          <a:custGeom>
            <a:avLst/>
            <a:gdLst>
              <a:gd name="connsiteX0" fmla="*/ 1746000 w 3492000"/>
              <a:gd name="connsiteY0" fmla="*/ 0 h 3492000"/>
              <a:gd name="connsiteX1" fmla="*/ 3492000 w 3492000"/>
              <a:gd name="connsiteY1" fmla="*/ 1746000 h 3492000"/>
              <a:gd name="connsiteX2" fmla="*/ 1746000 w 3492000"/>
              <a:gd name="connsiteY2" fmla="*/ 3492000 h 3492000"/>
              <a:gd name="connsiteX3" fmla="*/ 0 w 3492000"/>
              <a:gd name="connsiteY3" fmla="*/ 1746000 h 3492000"/>
              <a:gd name="connsiteX4" fmla="*/ 1746000 w 3492000"/>
              <a:gd name="connsiteY4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000" h="3492000">
                <a:moveTo>
                  <a:pt x="1746000" y="0"/>
                </a:moveTo>
                <a:cubicBezTo>
                  <a:pt x="2710289" y="0"/>
                  <a:pt x="3492000" y="781711"/>
                  <a:pt x="3492000" y="1746000"/>
                </a:cubicBezTo>
                <a:cubicBezTo>
                  <a:pt x="3492000" y="2710289"/>
                  <a:pt x="2710289" y="3492000"/>
                  <a:pt x="1746000" y="3492000"/>
                </a:cubicBezTo>
                <a:cubicBezTo>
                  <a:pt x="781711" y="3492000"/>
                  <a:pt x="0" y="2710289"/>
                  <a:pt x="0" y="1746000"/>
                </a:cubicBezTo>
                <a:cubicBezTo>
                  <a:pt x="0" y="781711"/>
                  <a:pt x="781711" y="0"/>
                  <a:pt x="174600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  <a:alpha val="90000"/>
              </a:schemeClr>
            </a:solidFill>
          </a:ln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Кликни</a:t>
            </a:r>
            <a:br>
              <a:rPr lang="ru-RU" dirty="0"/>
            </a:br>
            <a:r>
              <a:rPr lang="ru-RU" dirty="0"/>
              <a:t>на иконку пейзажа, </a:t>
            </a:r>
            <a:br>
              <a:rPr lang="ru-RU" dirty="0"/>
            </a:br>
            <a:r>
              <a:rPr lang="ru-RU" dirty="0"/>
              <a:t>чтобы вставить фото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F966D10-0A05-4343-A721-362CA743D7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051727" y="3841048"/>
            <a:ext cx="4380948" cy="1078152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A7B636A-B34F-4420-A4F5-9BBA724C0E2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0371414" y="3846933"/>
            <a:ext cx="4380948" cy="1078152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93D0690-8356-4024-9CBD-FD082CA035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7694827" y="3853734"/>
            <a:ext cx="4380948" cy="1078152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4510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текстовых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7FC5C43E-7E7B-9A46-9878-E3DF337685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7575" cy="1507863"/>
          </a:xfrm>
          <a:prstGeom prst="rect">
            <a:avLst/>
          </a:prstGeom>
        </p:spPr>
        <p:txBody>
          <a:bodyPr vert="horz" wrap="square" lIns="0" tIns="216000" rIns="0" bIns="180000" rtlCol="0" anchor="t">
            <a:sp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7697282F-43C1-4EEB-8050-33DDA232B788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1584000" y="4949826"/>
            <a:ext cx="10242875" cy="66249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>
                <a:latin typeface="+mn-lt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270E48B8-99A5-4667-B804-D0B7AD49FC6F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12561889" y="4942913"/>
            <a:ext cx="10236524" cy="66249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30281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текстовых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">
            <a:extLst>
              <a:ext uri="{FF2B5EF4-FFF2-40B4-BE49-F238E27FC236}">
                <a16:creationId xmlns:a16="http://schemas.microsoft.com/office/drawing/2014/main" id="{0C66D127-CD46-4B2C-86CD-6B87C515E1A4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1584001" y="4942400"/>
            <a:ext cx="6604672" cy="66249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0589C1D8-54A7-EB4E-9AAE-31E045B09F5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85326" y="2376000"/>
            <a:ext cx="16096250" cy="1712360"/>
          </a:xfrm>
          <a:prstGeom prst="rect">
            <a:avLst/>
          </a:prstGeom>
        </p:spPr>
        <p:txBody>
          <a:bodyPr lIns="0" tIns="36000" rIns="0" bIns="0"/>
          <a:lstStyle>
            <a:lvl1pPr>
              <a:spcAft>
                <a:spcPts val="3000"/>
              </a:spcAft>
              <a:defRPr sz="36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ru-RU" dirty="0"/>
              <a:t>Подзаголовок на случай, если из заголовка не до конца понятно, о чём пойдет речь. Если подзаголовок не нужен — просто удали его</a:t>
            </a:r>
          </a:p>
        </p:txBody>
      </p:sp>
      <p:sp>
        <p:nvSpPr>
          <p:cNvPr id="16" name="Заголовок 3">
            <a:extLst>
              <a:ext uri="{FF2B5EF4-FFF2-40B4-BE49-F238E27FC236}">
                <a16:creationId xmlns:a16="http://schemas.microsoft.com/office/drawing/2014/main" id="{4334504F-DC21-ED49-9095-D4F03DF9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7575" cy="1471725"/>
          </a:xfrm>
          <a:prstGeom prst="rect">
            <a:avLst/>
          </a:prstGeom>
        </p:spPr>
        <p:txBody>
          <a:bodyPr vert="horz" wrap="square" lIns="0" tIns="216000" rIns="0" bIns="144000" rtlCol="0" anchor="t">
            <a:no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EF10E93F-E58F-458F-8D95-6F6D65E498EB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8894763" y="4942400"/>
            <a:ext cx="6604672" cy="66249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2BE52686-91F3-405E-8EED-99289FEBD0EC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16245281" y="4942400"/>
            <a:ext cx="6604672" cy="66249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90982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тези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44C91802-57F8-45D7-AA5E-39AE62DE7472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13655675" y="4913313"/>
            <a:ext cx="7326313" cy="29368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lang="ru-RU" sz="9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lang="ru-RU" sz="9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lang="ru-RU" sz="9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None/>
              <a:tabLst/>
              <a:defRPr lang="ru-RU" sz="9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lang="ru-RU" sz="9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4BDC7C8-847A-CD43-913A-01847D003FB7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2682875" y="4913313"/>
            <a:ext cx="7326313" cy="29368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lang="ru-RU" sz="9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lang="ru-RU" sz="9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lang="ru-RU" sz="9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None/>
              <a:tabLst/>
              <a:defRPr lang="ru-RU" sz="9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lang="ru-RU" sz="9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10137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зис-заголовок + 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9F7E89CA-6C3B-4EF4-B5C8-CD89C9661BB5}"/>
              </a:ext>
            </a:extLst>
          </p:cNvPr>
          <p:cNvSpPr/>
          <p:nvPr userDrawn="1"/>
        </p:nvSpPr>
        <p:spPr>
          <a:xfrm>
            <a:off x="12191207" y="0"/>
            <a:ext cx="12191206" cy="13716000"/>
          </a:xfrm>
          <a:prstGeom prst="rect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en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7FC5C43E-7E7B-9A46-9878-E3DF337685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1254677"/>
            <a:ext cx="9150675" cy="10624586"/>
          </a:xfrm>
          <a:prstGeom prst="rect">
            <a:avLst/>
          </a:prstGeom>
        </p:spPr>
        <p:txBody>
          <a:bodyPr vert="horz" wrap="square" lIns="0" tIns="0" rIns="0" bIns="180000" rtlCol="0" anchor="ctr">
            <a:noAutofit/>
          </a:bodyPr>
          <a:lstStyle>
            <a:lvl1pPr>
              <a:lnSpc>
                <a:spcPct val="90000"/>
              </a:lnSpc>
              <a:defRPr sz="7200" b="0"/>
            </a:lvl1pPr>
          </a:lstStyle>
          <a:p>
            <a:r>
              <a:rPr lang="ru-RU" dirty="0"/>
              <a:t>Заголовок слайда, ключевая мысль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44C91802-57F8-45D7-AA5E-39AE62DE7472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13655675" y="1254677"/>
            <a:ext cx="9215756" cy="1062458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2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2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47881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ого партнёра + 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9F7E89CA-6C3B-4EF4-B5C8-CD89C9661BB5}"/>
              </a:ext>
            </a:extLst>
          </p:cNvPr>
          <p:cNvSpPr/>
          <p:nvPr userDrawn="1"/>
        </p:nvSpPr>
        <p:spPr>
          <a:xfrm>
            <a:off x="12191205" y="0"/>
            <a:ext cx="12191207" cy="13716000"/>
          </a:xfrm>
          <a:prstGeom prst="rect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en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9" name="Рисунок 9">
            <a:extLst>
              <a:ext uri="{FF2B5EF4-FFF2-40B4-BE49-F238E27FC236}">
                <a16:creationId xmlns:a16="http://schemas.microsoft.com/office/drawing/2014/main" id="{5456504D-36C5-49C9-B077-05B317DEC0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91465" y="3103563"/>
            <a:ext cx="8776498" cy="5841999"/>
          </a:xfrm>
          <a:prstGeom prst="rect">
            <a:avLst/>
          </a:prstGeom>
          <a:noFill/>
          <a:ln>
            <a:noFill/>
          </a:ln>
        </p:spPr>
        <p:txBody>
          <a:bodyPr tIns="594000" anchor="ctr">
            <a:noAutofit/>
          </a:bodyPr>
          <a:lstStyle>
            <a:lvl1pPr marL="0" indent="0" algn="ctr">
              <a:buFontTx/>
              <a:buNone/>
              <a:defRPr sz="32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Логотип</a:t>
            </a:r>
            <a:r>
              <a:rPr lang="en-US" dirty="0"/>
              <a:t> </a:t>
            </a:r>
            <a:r>
              <a:rPr lang="ru-RU" dirty="0"/>
              <a:t>партнёра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2B8FDD-752F-7846-A399-8C912C350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4A4377E8-987A-44F5-8A61-3AC51CF1D88C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13290551" y="1254677"/>
            <a:ext cx="9580880" cy="1062458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>
                <a:latin typeface="+mn-lt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80229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тезис на зефирка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8D434C-7591-BC5E-526F-85F04C0B62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6" cy="13716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6C5C251-0023-AD4C-AD72-B53ADAE15034}"/>
              </a:ext>
            </a:extLst>
          </p:cNvPr>
          <p:cNvSpPr/>
          <p:nvPr userDrawn="1"/>
        </p:nvSpPr>
        <p:spPr>
          <a:xfrm>
            <a:off x="-1" y="0"/>
            <a:ext cx="24382413" cy="13716000"/>
          </a:xfrm>
          <a:prstGeom prst="rect">
            <a:avLst/>
          </a:prstGeom>
          <a:solidFill>
            <a:schemeClr val="bg1">
              <a:alpha val="2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en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D68468A5-2D73-7C4A-89B5-86B5A2B1C8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1080000"/>
            <a:ext cx="17569188" cy="498598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90000"/>
              </a:lnSpc>
              <a:defRPr sz="12000" b="0"/>
            </a:lvl1pPr>
          </a:lstStyle>
          <a:p>
            <a:r>
              <a:rPr lang="ru-RU" dirty="0"/>
              <a:t>Важный тезис, для которого нужен отдельный слайд</a:t>
            </a:r>
          </a:p>
        </p:txBody>
      </p:sp>
    </p:spTree>
    <p:extLst>
      <p:ext uri="{BB962C8B-B14F-4D97-AF65-F5344CB8AC3E}">
        <p14:creationId xmlns:p14="http://schemas.microsoft.com/office/powerpoint/2010/main" val="2872583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д_бел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494096BF-3147-4F8E-AD51-84D7B84316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1537" y="3455988"/>
            <a:ext cx="19758751" cy="8793162"/>
          </a:xfrm>
          <a:prstGeom prst="rect">
            <a:avLst/>
          </a:prstGeom>
        </p:spPr>
        <p:txBody>
          <a:bodyPr lIns="0" tIns="360000"/>
          <a:lstStyle>
            <a:lvl1pPr>
              <a:lnSpc>
                <a:spcPct val="100000"/>
              </a:lnSpc>
              <a:spcBef>
                <a:spcPts val="0"/>
              </a:spcBef>
              <a:defRPr sz="4000" b="0" i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1pPr>
          </a:lstStyle>
          <a:p>
            <a:r>
              <a:rPr lang="ru-RU" dirty="0"/>
              <a:t>Код</a:t>
            </a:r>
            <a:r>
              <a:rPr lang="en-US" dirty="0"/>
              <a:t> </a:t>
            </a:r>
            <a:r>
              <a:rPr lang="ru-RU" dirty="0"/>
              <a:t>40</a:t>
            </a:r>
            <a:r>
              <a:rPr lang="en-US" dirty="0"/>
              <a:t> / </a:t>
            </a:r>
            <a:r>
              <a:rPr lang="ru-RU" dirty="0"/>
              <a:t>6</a:t>
            </a:r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5C9A742B-6726-DD47-8061-ADF6E6131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3975" cy="2579507"/>
          </a:xfrm>
          <a:prstGeom prst="rect">
            <a:avLst/>
          </a:prstGeom>
        </p:spPr>
        <p:txBody>
          <a:bodyPr vert="horz" lIns="0" tIns="216000" rIns="0" bIns="144000" rtlCol="0" anchor="t">
            <a:sp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Заголовок: ясно и понятно о чём идёт речь на этом слайде</a:t>
            </a:r>
          </a:p>
        </p:txBody>
      </p:sp>
    </p:spTree>
    <p:extLst>
      <p:ext uri="{BB962C8B-B14F-4D97-AF65-F5344CB8AC3E}">
        <p14:creationId xmlns:p14="http://schemas.microsoft.com/office/powerpoint/2010/main" val="2590943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д_черный фон">
    <p:bg>
      <p:bgPr>
        <a:solidFill>
          <a:srgbClr val="3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494096BF-3147-4F8E-AD51-84D7B84316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1537" y="3455988"/>
            <a:ext cx="19758751" cy="8793162"/>
          </a:xfrm>
          <a:prstGeom prst="rect">
            <a:avLst/>
          </a:prstGeom>
        </p:spPr>
        <p:txBody>
          <a:bodyPr lIns="0" tIns="360000"/>
          <a:lstStyle>
            <a:lvl1pPr>
              <a:lnSpc>
                <a:spcPct val="100000"/>
              </a:lnSpc>
              <a:spcBef>
                <a:spcPts val="0"/>
              </a:spcBef>
              <a:defRPr sz="4000" b="0" i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1pPr>
          </a:lstStyle>
          <a:p>
            <a:r>
              <a:rPr lang="ru-RU" dirty="0"/>
              <a:t>Код</a:t>
            </a:r>
            <a:r>
              <a:rPr lang="en-US" dirty="0"/>
              <a:t> </a:t>
            </a:r>
            <a:r>
              <a:rPr lang="ru-RU" dirty="0"/>
              <a:t>40</a:t>
            </a:r>
            <a:r>
              <a:rPr lang="en-US" dirty="0"/>
              <a:t> / 6</a:t>
            </a:r>
            <a:endParaRPr lang="ru-RU" dirty="0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5C9A742B-6726-DD47-8061-ADF6E6131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3975" cy="2579507"/>
          </a:xfrm>
          <a:prstGeom prst="rect">
            <a:avLst/>
          </a:prstGeom>
        </p:spPr>
        <p:txBody>
          <a:bodyPr vert="horz" lIns="0" tIns="216000" rIns="0" bIns="144000" rtlCol="0" anchor="t">
            <a:sp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Заголовок: ясно и понятно о чём идёт речь на этом слайде</a:t>
            </a:r>
          </a:p>
        </p:txBody>
      </p:sp>
    </p:spTree>
    <p:extLst>
      <p:ext uri="{BB962C8B-B14F-4D97-AF65-F5344CB8AC3E}">
        <p14:creationId xmlns:p14="http://schemas.microsoft.com/office/powerpoint/2010/main" val="1084965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мид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">
            <a:extLst>
              <a:ext uri="{FF2B5EF4-FFF2-40B4-BE49-F238E27FC236}">
                <a16:creationId xmlns:a16="http://schemas.microsoft.com/office/drawing/2014/main" id="{AA0E9B38-4F38-413B-9469-855B4A9B2F70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1603187" y="4942400"/>
            <a:ext cx="10258524" cy="66249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600">
                <a:latin typeface="+mn-lt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61F6AC53-1B68-4649-A03D-171B5C3A60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84748" y="1260000"/>
            <a:ext cx="10258524" cy="11383257"/>
          </a:xfrm>
          <a:prstGeom prst="roundRect">
            <a:avLst>
              <a:gd name="adj" fmla="val 3482"/>
            </a:avLst>
          </a:prstGeom>
          <a:solidFill>
            <a:schemeClr val="accent6"/>
          </a:solidFill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2" name="Заголовок 3">
            <a:extLst>
              <a:ext uri="{FF2B5EF4-FFF2-40B4-BE49-F238E27FC236}">
                <a16:creationId xmlns:a16="http://schemas.microsoft.com/office/drawing/2014/main" id="{5D3EF1DD-B96C-354F-B952-5CD210A2D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0260600" cy="1507863"/>
          </a:xfrm>
          <a:prstGeom prst="rect">
            <a:avLst/>
          </a:prstGeom>
        </p:spPr>
        <p:txBody>
          <a:bodyPr vert="horz" wrap="square" lIns="0" tIns="216000" rIns="0" bIns="144000" rtlCol="0" anchor="t">
            <a:sp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325735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 докла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Заголовок 3">
            <a:extLst>
              <a:ext uri="{FF2B5EF4-FFF2-40B4-BE49-F238E27FC236}">
                <a16:creationId xmlns:a16="http://schemas.microsoft.com/office/drawing/2014/main" id="{47D1ADD5-42C6-3C4D-82EC-A98363C106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7575" cy="1395438"/>
          </a:xfrm>
          <a:prstGeom prst="rect">
            <a:avLst/>
          </a:prstGeom>
        </p:spPr>
        <p:txBody>
          <a:bodyPr vert="horz" wrap="square" lIns="0" tIns="216000" rIns="0" bIns="180000" rtlCol="0" anchor="t">
            <a:noAutofit/>
          </a:bodyPr>
          <a:lstStyle>
            <a:lvl1pPr>
              <a:lnSpc>
                <a:spcPct val="100000"/>
              </a:lnSpc>
              <a:defRPr sz="7200" b="0"/>
            </a:lvl1pPr>
          </a:lstStyle>
          <a:p>
            <a:r>
              <a:rPr lang="ru-RU" dirty="0"/>
              <a:t>План доклада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3EBCF3-F1F5-42C0-BD4A-3EAB7182168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584000" y="4316000"/>
            <a:ext cx="21228376" cy="7187557"/>
          </a:xfrm>
          <a:prstGeom prst="rect">
            <a:avLst/>
          </a:prstGeom>
        </p:spPr>
        <p:txBody>
          <a:bodyPr lIns="0" tIns="0" rIns="0" bIns="0" numCol="2"/>
          <a:lstStyle>
            <a:lvl3pPr marL="720000" indent="-715963">
              <a:defRPr/>
            </a:lvl3pPr>
            <a:lvl4pPr indent="-720000">
              <a:spcAft>
                <a:spcPts val="6200"/>
              </a:spcAft>
              <a:buClr>
                <a:schemeClr val="accent1"/>
              </a:buClr>
              <a:buAutoNum type="arabicPeriod"/>
              <a:defRPr lang="ru-RU" sz="4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3"/>
            <a:r>
              <a:rPr lang="ru-RU" dirty="0"/>
              <a:t>Текст</a:t>
            </a:r>
          </a:p>
          <a:p>
            <a:pPr marL="720000" lvl="3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</a:pPr>
            <a:r>
              <a:rPr lang="ru-RU" dirty="0"/>
              <a:t>Текст</a:t>
            </a:r>
          </a:p>
          <a:p>
            <a:pPr marL="720000" lvl="3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</a:pPr>
            <a:endParaRPr lang="ru-RU" dirty="0"/>
          </a:p>
          <a:p>
            <a:pPr marL="720000" lvl="3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5603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имидж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77A1C55E-891B-BB4D-AE2A-E5664B459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3975" cy="1471511"/>
          </a:xfrm>
          <a:prstGeom prst="rect">
            <a:avLst/>
          </a:prstGeom>
        </p:spPr>
        <p:txBody>
          <a:bodyPr vert="horz" wrap="square" lIns="0" tIns="216000" rIns="0" bIns="144000" rtlCol="0" anchor="t">
            <a:spAutoFit/>
          </a:bodyPr>
          <a:lstStyle>
            <a:lvl1pPr>
              <a:defRPr b="0"/>
            </a:lvl1pPr>
          </a:lstStyle>
          <a:p>
            <a:r>
              <a:rPr lang="ru-RU" dirty="0"/>
              <a:t>Заголовок: ясно и понятно о чём речь</a:t>
            </a:r>
          </a:p>
        </p:txBody>
      </p:sp>
      <p:sp>
        <p:nvSpPr>
          <p:cNvPr id="12" name="Picture Placeholder 26">
            <a:extLst>
              <a:ext uri="{FF2B5EF4-FFF2-40B4-BE49-F238E27FC236}">
                <a16:creationId xmlns:a16="http://schemas.microsoft.com/office/drawing/2014/main" id="{A5AC7574-0E98-EA4F-A35A-5C210102C7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84000" y="4205482"/>
            <a:ext cx="10242875" cy="4766037"/>
          </a:xfrm>
          <a:prstGeom prst="roundRect">
            <a:avLst>
              <a:gd name="adj" fmla="val 6880"/>
            </a:avLst>
          </a:prstGeom>
          <a:solidFill>
            <a:schemeClr val="accent6"/>
          </a:solidFill>
        </p:spPr>
        <p:txBody>
          <a:bodyPr wrap="square">
            <a:noAutofit/>
          </a:bodyPr>
          <a:lstStyle/>
          <a:p>
            <a:endParaRPr lang="x-none" dirty="0"/>
          </a:p>
        </p:txBody>
      </p:sp>
      <p:sp>
        <p:nvSpPr>
          <p:cNvPr id="13" name="Picture Placeholder 27">
            <a:extLst>
              <a:ext uri="{FF2B5EF4-FFF2-40B4-BE49-F238E27FC236}">
                <a16:creationId xmlns:a16="http://schemas.microsoft.com/office/drawing/2014/main" id="{F3859A54-EDEC-9C46-A1D9-9C0B2603D8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65971" y="4205482"/>
            <a:ext cx="10246404" cy="4766037"/>
          </a:xfrm>
          <a:prstGeom prst="roundRect">
            <a:avLst>
              <a:gd name="adj" fmla="val 7362"/>
            </a:avLst>
          </a:prstGeom>
          <a:solidFill>
            <a:schemeClr val="accent6"/>
          </a:solidFill>
        </p:spPr>
        <p:txBody>
          <a:bodyPr wrap="square">
            <a:noAutofit/>
          </a:bodyPr>
          <a:lstStyle/>
          <a:p>
            <a:endParaRPr lang="x-none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E8E811EA-F489-4055-A0ED-212ABCD14262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1603187" y="9324974"/>
            <a:ext cx="10258524" cy="29241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E717A8A8-F7B4-4134-AA35-2F3F11A03D30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12565971" y="9324974"/>
            <a:ext cx="10258524" cy="29241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975475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-к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1F7EBB6A-3848-ED40-842D-4C1225977C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1" y="1130400"/>
            <a:ext cx="10221190" cy="4044601"/>
          </a:xfrm>
          <a:prstGeom prst="rect">
            <a:avLst/>
          </a:prstGeom>
        </p:spPr>
        <p:txBody>
          <a:bodyPr vert="horz" lIns="0" tIns="216000" rIns="0" bIns="0" rtlCol="0" anchor="t">
            <a:noAutofit/>
          </a:bodyPr>
          <a:lstStyle>
            <a:lvl1pPr>
              <a:lnSpc>
                <a:spcPct val="90000"/>
              </a:lnSpc>
              <a:defRPr sz="9600" b="0"/>
            </a:lvl1pPr>
          </a:lstStyle>
          <a:p>
            <a:r>
              <a:rPr lang="en-US" dirty="0"/>
              <a:t>QR-</a:t>
            </a:r>
            <a:r>
              <a:rPr lang="ru-RU" dirty="0"/>
              <a:t>код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8F8AB82-FFDB-094D-8F34-C8F04C8B33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023976" y="10923934"/>
            <a:ext cx="8788399" cy="109578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30000"/>
              <a:buFont typeface="Arial" panose="020B0604020202020204" pitchFamily="34" charset="0"/>
              <a:buNone/>
              <a:tabLst/>
              <a:defRPr sz="4800" b="0"/>
            </a:lvl1pPr>
            <a:lvl2pPr marL="540000" indent="-540000">
              <a:lnSpc>
                <a:spcPct val="100000"/>
              </a:lnSpc>
              <a:buClr>
                <a:schemeClr val="accent1"/>
              </a:buClr>
              <a:buSzPct val="130000"/>
              <a:buFont typeface="System Font Regular"/>
              <a:buChar char="●"/>
              <a:defRPr b="0"/>
            </a:lvl2pPr>
            <a:lvl3pPr marL="540000" indent="-540000">
              <a:lnSpc>
                <a:spcPct val="100000"/>
              </a:lnSpc>
              <a:buClr>
                <a:schemeClr val="accent1"/>
              </a:buClr>
              <a:buSzPct val="130000"/>
              <a:buFont typeface="System Font Regular"/>
              <a:buChar char="●"/>
              <a:defRPr b="0"/>
            </a:lvl3pPr>
            <a:lvl4pPr marL="540000" indent="-540000">
              <a:lnSpc>
                <a:spcPct val="100000"/>
              </a:lnSpc>
              <a:buClr>
                <a:schemeClr val="accent1"/>
              </a:buClr>
              <a:buSzPct val="130000"/>
              <a:buFont typeface="System Font Regular"/>
              <a:buChar char="●"/>
              <a:defRPr b="0"/>
            </a:lvl4pPr>
            <a:lvl5pPr marL="540000" indent="-540000">
              <a:lnSpc>
                <a:spcPct val="100000"/>
              </a:lnSpc>
              <a:buClr>
                <a:schemeClr val="accent1"/>
              </a:buClr>
              <a:buSzPct val="130000"/>
              <a:buFont typeface="System Font Regular"/>
              <a:buChar char="●"/>
              <a:defRPr b="0"/>
            </a:lvl5pPr>
          </a:lstStyle>
          <a:p>
            <a:pPr lvl="0" defTabSz="1828595"/>
            <a:r>
              <a:rPr lang="ru-RU" dirty="0">
                <a:effectLst/>
              </a:rPr>
              <a:t>Ссылка</a:t>
            </a:r>
            <a:endParaRPr lang="ru-RU" dirty="0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5C50189A-405F-B041-BB80-D9B4BE8CB200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4023976" y="1241425"/>
            <a:ext cx="8805514" cy="8805514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>
            <a:lvl1pPr>
              <a:defRPr lang="x-none" sz="3200">
                <a:ln w="0"/>
                <a:solidFill>
                  <a:schemeClr val="tx1"/>
                </a:solidFill>
              </a:defRPr>
            </a:lvl1pPr>
          </a:lstStyle>
          <a:p>
            <a:pPr lvl="0" algn="ctr" defTabSz="1828595">
              <a:lnSpc>
                <a:spcPct val="90000"/>
              </a:lnSpc>
            </a:pPr>
            <a:endParaRPr lang="x-none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B7CBFF0D-A3B2-43BA-9FF5-71CF03DE1E0E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1587600" y="6762750"/>
            <a:ext cx="10239275" cy="55311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325489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кринш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F1F4520F-52AD-1A48-9C8D-4DE8B66AEA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3975" cy="1471511"/>
          </a:xfrm>
          <a:prstGeom prst="rect">
            <a:avLst/>
          </a:prstGeom>
        </p:spPr>
        <p:txBody>
          <a:bodyPr vert="horz" lIns="0" tIns="216000" rIns="0" bIns="144000" rtlCol="0" anchor="t">
            <a:sp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Слайд с длинным узким скриншотом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Picture Placeholder 26">
            <a:extLst>
              <a:ext uri="{FF2B5EF4-FFF2-40B4-BE49-F238E27FC236}">
                <a16:creationId xmlns:a16="http://schemas.microsoft.com/office/drawing/2014/main" id="{BDA16DFE-6715-44BB-B15A-B8B1A52749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3171" y="4212000"/>
            <a:ext cx="13891304" cy="7323136"/>
          </a:xfrm>
          <a:prstGeom prst="roundRect">
            <a:avLst>
              <a:gd name="adj" fmla="val 4838"/>
            </a:avLst>
          </a:prstGeom>
          <a:solidFill>
            <a:schemeClr val="bg1"/>
          </a:solidFill>
          <a:ln w="12700">
            <a:noFill/>
          </a:ln>
          <a:effectLst>
            <a:outerShdw blurRad="254000" dir="5400000" algn="t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>
            <a:lvl1pPr>
              <a:defRPr lang="x-none" sz="3200" dirty="0">
                <a:ln w="0"/>
                <a:solidFill>
                  <a:schemeClr val="tx1"/>
                </a:solidFill>
              </a:defRPr>
            </a:lvl1pPr>
          </a:lstStyle>
          <a:p>
            <a:pPr lvl="0" algn="ctr" defTabSz="1828595">
              <a:lnSpc>
                <a:spcPct val="90000"/>
              </a:lnSpc>
            </a:pPr>
            <a:endParaRPr lang="x-none" dirty="0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A8DC5572-8AB0-4F03-B7D1-6096EA438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37404" y="4212000"/>
            <a:ext cx="6601231" cy="73231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600">
                <a:latin typeface="+mn-lt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76000" marR="0" indent="-576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lang="ru-RU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marR="0" indent="-576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lang="ru-RU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DDEAB894-31E4-A4D2-040E-E151833F20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84000" y="2376000"/>
            <a:ext cx="16097575" cy="1712360"/>
          </a:xfrm>
          <a:prstGeom prst="rect">
            <a:avLst/>
          </a:prstGeom>
        </p:spPr>
        <p:txBody>
          <a:bodyPr lIns="0" tIns="36000" rIns="0" bIns="0"/>
          <a:lstStyle>
            <a:lvl1pPr>
              <a:spcAft>
                <a:spcPts val="3000"/>
              </a:spcAft>
              <a:defRPr sz="36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ru-RU" dirty="0"/>
              <a:t>Подзаголовок на случай, если из заголовка не до конца понятно, о чём пойдет речь. Если подзаголовок не нужен — просто удали его</a:t>
            </a:r>
          </a:p>
        </p:txBody>
      </p:sp>
    </p:spTree>
    <p:extLst>
      <p:ext uri="{BB962C8B-B14F-4D97-AF65-F5344CB8AC3E}">
        <p14:creationId xmlns:p14="http://schemas.microsoft.com/office/powerpoint/2010/main" val="13492429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мидж на весь экр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2">
            <a:extLst>
              <a:ext uri="{FF2B5EF4-FFF2-40B4-BE49-F238E27FC236}">
                <a16:creationId xmlns:a16="http://schemas.microsoft.com/office/drawing/2014/main" id="{EA502E89-DEA8-6F45-8073-569B507DB4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4382413" cy="13716000"/>
          </a:xfrm>
          <a:prstGeom prst="rect">
            <a:avLst/>
          </a:prstGeom>
        </p:spPr>
        <p:txBody>
          <a:bodyPr tIns="251999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 иллюстрации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875F167-A074-F14C-8078-352918ABF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095CD3F-8D10-9B40-B944-BA0EF36A3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6644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 — один спике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F1EA2D-AA5A-444E-9283-8052343D29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6"/>
            <a:ext cx="24382412" cy="13715107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457374A1-E957-812B-785A-039CFFED7185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20000"/>
                </a:schemeClr>
              </a:gs>
            </a:gsLst>
            <a:lin ang="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en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A72FDE70-7C9D-414D-85D2-DCFDBD21F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1080000"/>
            <a:ext cx="16094075" cy="33239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90000"/>
              </a:lnSpc>
              <a:defRPr sz="12000" b="0"/>
            </a:lvl1pPr>
          </a:lstStyle>
          <a:p>
            <a:pPr lvl="0"/>
            <a:r>
              <a:rPr lang="ru-RU" dirty="0"/>
              <a:t>Буду рад продолжить общение</a:t>
            </a:r>
            <a:endParaRPr lang="x-none" dirty="0"/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5EBBBAF9-35CC-E146-8F75-B2F6ADD866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44963" y="8611008"/>
            <a:ext cx="10979625" cy="2181162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lvl="0"/>
            <a:r>
              <a:rPr lang="ru" dirty="0">
                <a:effectLst/>
              </a:rPr>
              <a:t>Константин Константинопольский</a:t>
            </a:r>
          </a:p>
          <a:p>
            <a:pPr marL="0" marR="0" lvl="0" indent="0" algn="l" defTabSz="825500" rtl="0" eaLnBrk="1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dirty="0">
                <a:effectLst/>
              </a:rPr>
              <a:t>Руководитель направления финансового планирования и аналитики </a:t>
            </a:r>
            <a:r>
              <a:rPr lang="en-US" dirty="0">
                <a:effectLst/>
              </a:rPr>
              <a:t>Yandex</a:t>
            </a:r>
            <a:r>
              <a:rPr lang="ru-RU" dirty="0">
                <a:effectLst/>
              </a:rPr>
              <a:t> </a:t>
            </a:r>
            <a:r>
              <a:rPr lang="en-US" dirty="0">
                <a:effectLst/>
              </a:rPr>
              <a:t>Cloud</a:t>
            </a:r>
            <a:endParaRPr lang="ru-RU" dirty="0">
              <a:effectLst/>
            </a:endParaRPr>
          </a:p>
          <a:p>
            <a:pPr marL="0" marR="0" lvl="0" indent="0" algn="l" defTabSz="825500" rtl="0" eaLnBrk="1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effectLst/>
              </a:rPr>
              <a:t>kkonstantin@yandex-team.ru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BF296C-986B-4F43-9402-C2B7E6B0A4E4}"/>
              </a:ext>
            </a:extLst>
          </p:cNvPr>
          <p:cNvSpPr txBox="1"/>
          <p:nvPr userDrawn="1"/>
        </p:nvSpPr>
        <p:spPr>
          <a:xfrm>
            <a:off x="6483927" y="79005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solidFill>
                <a:schemeClr val="tx1"/>
              </a:solidFill>
            </a:endParaRPr>
          </a:p>
        </p:txBody>
      </p:sp>
      <p:sp>
        <p:nvSpPr>
          <p:cNvPr id="11" name="Picture Placeholder 26">
            <a:extLst>
              <a:ext uri="{FF2B5EF4-FFF2-40B4-BE49-F238E27FC236}">
                <a16:creationId xmlns:a16="http://schemas.microsoft.com/office/drawing/2014/main" id="{E219ABB4-E045-594D-B699-A0D21A0D2D67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621472" y="8611008"/>
            <a:ext cx="2181162" cy="2181162"/>
          </a:xfrm>
          <a:custGeom>
            <a:avLst/>
            <a:gdLst>
              <a:gd name="connsiteX0" fmla="*/ 1746000 w 3492000"/>
              <a:gd name="connsiteY0" fmla="*/ 0 h 3492000"/>
              <a:gd name="connsiteX1" fmla="*/ 3492000 w 3492000"/>
              <a:gd name="connsiteY1" fmla="*/ 1746000 h 3492000"/>
              <a:gd name="connsiteX2" fmla="*/ 1746000 w 3492000"/>
              <a:gd name="connsiteY2" fmla="*/ 3492000 h 3492000"/>
              <a:gd name="connsiteX3" fmla="*/ 0 w 3492000"/>
              <a:gd name="connsiteY3" fmla="*/ 1746000 h 3492000"/>
              <a:gd name="connsiteX4" fmla="*/ 1746000 w 3492000"/>
              <a:gd name="connsiteY4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000" h="3492000">
                <a:moveTo>
                  <a:pt x="1746000" y="0"/>
                </a:moveTo>
                <a:cubicBezTo>
                  <a:pt x="2710289" y="0"/>
                  <a:pt x="3492000" y="781711"/>
                  <a:pt x="3492000" y="1746000"/>
                </a:cubicBezTo>
                <a:cubicBezTo>
                  <a:pt x="3492000" y="2710289"/>
                  <a:pt x="2710289" y="3492000"/>
                  <a:pt x="1746000" y="3492000"/>
                </a:cubicBezTo>
                <a:cubicBezTo>
                  <a:pt x="781711" y="3492000"/>
                  <a:pt x="0" y="2710289"/>
                  <a:pt x="0" y="1746000"/>
                </a:cubicBezTo>
                <a:cubicBezTo>
                  <a:pt x="0" y="781711"/>
                  <a:pt x="781711" y="0"/>
                  <a:pt x="174600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  <a:alpha val="90000"/>
              </a:schemeClr>
            </a:solidFill>
          </a:ln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Кликни</a:t>
            </a:r>
            <a:br>
              <a:rPr lang="ru-RU" dirty="0"/>
            </a:br>
            <a:r>
              <a:rPr lang="ru-RU" dirty="0"/>
              <a:t>на иконку пейзажа, </a:t>
            </a:r>
            <a:br>
              <a:rPr lang="ru-RU" dirty="0"/>
            </a:br>
            <a:r>
              <a:rPr lang="ru-RU" dirty="0"/>
              <a:t>чтобы вставить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2346948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 — два спикер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C942B71-DE36-4644-8B0B-51310F653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4" name="Picture Placeholder 26">
            <a:extLst>
              <a:ext uri="{FF2B5EF4-FFF2-40B4-BE49-F238E27FC236}">
                <a16:creationId xmlns:a16="http://schemas.microsoft.com/office/drawing/2014/main" id="{91135F53-1B21-4E4F-9E32-2AFE046E9CA1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621473" y="8611014"/>
            <a:ext cx="2181162" cy="2181162"/>
          </a:xfrm>
          <a:custGeom>
            <a:avLst/>
            <a:gdLst>
              <a:gd name="connsiteX0" fmla="*/ 1746000 w 3492000"/>
              <a:gd name="connsiteY0" fmla="*/ 0 h 3492000"/>
              <a:gd name="connsiteX1" fmla="*/ 3492000 w 3492000"/>
              <a:gd name="connsiteY1" fmla="*/ 1746000 h 3492000"/>
              <a:gd name="connsiteX2" fmla="*/ 1746000 w 3492000"/>
              <a:gd name="connsiteY2" fmla="*/ 3492000 h 3492000"/>
              <a:gd name="connsiteX3" fmla="*/ 0 w 3492000"/>
              <a:gd name="connsiteY3" fmla="*/ 1746000 h 3492000"/>
              <a:gd name="connsiteX4" fmla="*/ 1746000 w 3492000"/>
              <a:gd name="connsiteY4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000" h="3492000">
                <a:moveTo>
                  <a:pt x="1746000" y="0"/>
                </a:moveTo>
                <a:cubicBezTo>
                  <a:pt x="2710289" y="0"/>
                  <a:pt x="3492000" y="781711"/>
                  <a:pt x="3492000" y="1746000"/>
                </a:cubicBezTo>
                <a:cubicBezTo>
                  <a:pt x="3492000" y="2710289"/>
                  <a:pt x="2710289" y="3492000"/>
                  <a:pt x="1746000" y="3492000"/>
                </a:cubicBezTo>
                <a:cubicBezTo>
                  <a:pt x="781711" y="3492000"/>
                  <a:pt x="0" y="2710289"/>
                  <a:pt x="0" y="1746000"/>
                </a:cubicBezTo>
                <a:cubicBezTo>
                  <a:pt x="0" y="781711"/>
                  <a:pt x="781711" y="0"/>
                  <a:pt x="174600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  <a:alpha val="90000"/>
              </a:schemeClr>
            </a:solidFill>
          </a:ln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Кликни</a:t>
            </a:r>
            <a:br>
              <a:rPr lang="ru-RU" dirty="0"/>
            </a:br>
            <a:r>
              <a:rPr lang="ru-RU" dirty="0"/>
              <a:t>на иконку пейзажа, </a:t>
            </a:r>
            <a:br>
              <a:rPr lang="ru-RU" dirty="0"/>
            </a:br>
            <a:r>
              <a:rPr lang="ru-RU" dirty="0"/>
              <a:t>чтобы вставить фото</a:t>
            </a:r>
          </a:p>
        </p:txBody>
      </p:sp>
      <p:sp>
        <p:nvSpPr>
          <p:cNvPr id="15" name="Picture Placeholder 26">
            <a:extLst>
              <a:ext uri="{FF2B5EF4-FFF2-40B4-BE49-F238E27FC236}">
                <a16:creationId xmlns:a16="http://schemas.microsoft.com/office/drawing/2014/main" id="{E3383F6D-F1EB-664F-B342-19DD5A2EBDF9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2564001" y="8611014"/>
            <a:ext cx="2181162" cy="2181162"/>
          </a:xfrm>
          <a:custGeom>
            <a:avLst/>
            <a:gdLst>
              <a:gd name="connsiteX0" fmla="*/ 1746000 w 3492000"/>
              <a:gd name="connsiteY0" fmla="*/ 0 h 3492000"/>
              <a:gd name="connsiteX1" fmla="*/ 3492000 w 3492000"/>
              <a:gd name="connsiteY1" fmla="*/ 1746000 h 3492000"/>
              <a:gd name="connsiteX2" fmla="*/ 1746000 w 3492000"/>
              <a:gd name="connsiteY2" fmla="*/ 3492000 h 3492000"/>
              <a:gd name="connsiteX3" fmla="*/ 0 w 3492000"/>
              <a:gd name="connsiteY3" fmla="*/ 1746000 h 3492000"/>
              <a:gd name="connsiteX4" fmla="*/ 1746000 w 3492000"/>
              <a:gd name="connsiteY4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000" h="3492000">
                <a:moveTo>
                  <a:pt x="1746000" y="0"/>
                </a:moveTo>
                <a:cubicBezTo>
                  <a:pt x="2710289" y="0"/>
                  <a:pt x="3492000" y="781711"/>
                  <a:pt x="3492000" y="1746000"/>
                </a:cubicBezTo>
                <a:cubicBezTo>
                  <a:pt x="3492000" y="2710289"/>
                  <a:pt x="2710289" y="3492000"/>
                  <a:pt x="1746000" y="3492000"/>
                </a:cubicBezTo>
                <a:cubicBezTo>
                  <a:pt x="781711" y="3492000"/>
                  <a:pt x="0" y="2710289"/>
                  <a:pt x="0" y="1746000"/>
                </a:cubicBezTo>
                <a:cubicBezTo>
                  <a:pt x="0" y="781711"/>
                  <a:pt x="781711" y="0"/>
                  <a:pt x="174600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  <a:alpha val="90000"/>
              </a:schemeClr>
            </a:solidFill>
          </a:ln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Кликни</a:t>
            </a:r>
            <a:br>
              <a:rPr lang="ru-RU" dirty="0"/>
            </a:br>
            <a:r>
              <a:rPr lang="ru-RU" dirty="0"/>
              <a:t>на иконку пейзажа, </a:t>
            </a:r>
            <a:br>
              <a:rPr lang="ru-RU" dirty="0"/>
            </a:br>
            <a:r>
              <a:rPr lang="ru-RU" dirty="0"/>
              <a:t>чтобы вставить фото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9AC2A49A-D118-D04B-AC2F-6A8C067B2E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44963" y="8611013"/>
            <a:ext cx="7683451" cy="218116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marL="0" marR="0" lvl="0" indent="0" algn="l" defTabSz="825500" rtl="0" eaLnBrk="1" fontAlgn="auto" latinLnBrk="0" hangingPunct="0">
              <a:spcBef>
                <a:spcPts val="0"/>
              </a:spcBef>
              <a:buClrTx/>
              <a:buSzTx/>
              <a:buFontTx/>
              <a:buNone/>
              <a:tabLst/>
            </a:pPr>
            <a:r>
              <a:rPr lang="ru" dirty="0">
                <a:effectLst/>
              </a:rPr>
              <a:t>Константин Константинопольский Руководитель направления </a:t>
            </a:r>
            <a:br>
              <a:rPr lang="ru" dirty="0">
                <a:effectLst/>
              </a:rPr>
            </a:br>
            <a:r>
              <a:rPr lang="en-US" dirty="0">
                <a:effectLst/>
              </a:rPr>
              <a:t>Yandex</a:t>
            </a:r>
            <a:r>
              <a:rPr lang="ru-RU" dirty="0">
                <a:effectLst/>
              </a:rPr>
              <a:t> </a:t>
            </a:r>
            <a:r>
              <a:rPr lang="en-US" dirty="0">
                <a:effectLst/>
              </a:rPr>
              <a:t>Cloud</a:t>
            </a:r>
            <a:endParaRPr lang="ru-RU" dirty="0">
              <a:effectLst/>
            </a:endParaRPr>
          </a:p>
          <a:p>
            <a:pPr marL="0" marR="0" lvl="0" indent="0" algn="l" defTabSz="825500" rtl="0" eaLnBrk="1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effectLst/>
              </a:rPr>
              <a:t>kkonstantin@yandex-team.ru</a:t>
            </a:r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F7347B7C-B79F-FB46-864E-DE174F94BAB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108238" y="8611013"/>
            <a:ext cx="7704137" cy="218116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" sz="3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marL="0" marR="0" lvl="0" indent="0" algn="l" defTabSz="825500" rtl="0" eaLnBrk="1" fontAlgn="auto" latinLnBrk="0" hangingPunct="0">
              <a:spcBef>
                <a:spcPts val="0"/>
              </a:spcBef>
              <a:buClrTx/>
              <a:buSzTx/>
              <a:buFontTx/>
              <a:buNone/>
              <a:tabLst/>
            </a:pPr>
            <a:r>
              <a:rPr lang="ru" dirty="0">
                <a:effectLst/>
              </a:rPr>
              <a:t>Константин Константинопольский Руководитель направления </a:t>
            </a:r>
            <a:br>
              <a:rPr lang="ru" dirty="0">
                <a:effectLst/>
              </a:rPr>
            </a:br>
            <a:r>
              <a:rPr lang="en-US" dirty="0">
                <a:effectLst/>
              </a:rPr>
              <a:t>Yandex</a:t>
            </a:r>
            <a:r>
              <a:rPr lang="ru-RU" dirty="0">
                <a:effectLst/>
              </a:rPr>
              <a:t> </a:t>
            </a:r>
            <a:r>
              <a:rPr lang="en-US" dirty="0">
                <a:effectLst/>
              </a:rPr>
              <a:t>Cloud</a:t>
            </a:r>
            <a:endParaRPr lang="ru-RU" dirty="0">
              <a:effectLst/>
            </a:endParaRPr>
          </a:p>
          <a:p>
            <a:pPr marL="0" marR="0" lvl="0" indent="0" algn="l" defTabSz="825500" rtl="0" eaLnBrk="1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effectLst/>
              </a:rPr>
              <a:t>kkonstantin@yandex-team.ru</a:t>
            </a:r>
            <a:endParaRPr lang="ru-RU" dirty="0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6D80F530-CB8C-489C-8984-9898FEF69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1080000"/>
            <a:ext cx="16094075" cy="33239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90000"/>
              </a:lnSpc>
              <a:defRPr sz="12000" b="0"/>
            </a:lvl1pPr>
          </a:lstStyle>
          <a:p>
            <a:pPr lvl="0"/>
            <a:r>
              <a:rPr lang="ru-RU" dirty="0"/>
              <a:t>Поможем получить результаты быстро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103889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 — спикер+QR-ко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5F1DE0CA-40D3-4D26-8B7F-6D302A85BC45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2561889" y="8611014"/>
            <a:ext cx="2181162" cy="2181162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>
            <a:lvl1pPr>
              <a:defRPr lang="x-none" sz="3200" dirty="0">
                <a:ln w="0"/>
                <a:solidFill>
                  <a:schemeClr val="tx1"/>
                </a:solidFill>
              </a:defRPr>
            </a:lvl1pPr>
          </a:lstStyle>
          <a:p>
            <a:pPr lvl="0" algn="ctr" defTabSz="1828595">
              <a:lnSpc>
                <a:spcPct val="90000"/>
              </a:lnSpc>
            </a:pPr>
            <a:endParaRPr lang="x-none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C942B71-DE36-4644-8B0B-51310F653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4" name="Picture Placeholder 26">
            <a:extLst>
              <a:ext uri="{FF2B5EF4-FFF2-40B4-BE49-F238E27FC236}">
                <a16:creationId xmlns:a16="http://schemas.microsoft.com/office/drawing/2014/main" id="{91135F53-1B21-4E4F-9E32-2AFE046E9CA1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621473" y="8611014"/>
            <a:ext cx="2181162" cy="2181162"/>
          </a:xfrm>
          <a:custGeom>
            <a:avLst/>
            <a:gdLst>
              <a:gd name="connsiteX0" fmla="*/ 1746000 w 3492000"/>
              <a:gd name="connsiteY0" fmla="*/ 0 h 3492000"/>
              <a:gd name="connsiteX1" fmla="*/ 3492000 w 3492000"/>
              <a:gd name="connsiteY1" fmla="*/ 1746000 h 3492000"/>
              <a:gd name="connsiteX2" fmla="*/ 1746000 w 3492000"/>
              <a:gd name="connsiteY2" fmla="*/ 3492000 h 3492000"/>
              <a:gd name="connsiteX3" fmla="*/ 0 w 3492000"/>
              <a:gd name="connsiteY3" fmla="*/ 1746000 h 3492000"/>
              <a:gd name="connsiteX4" fmla="*/ 1746000 w 3492000"/>
              <a:gd name="connsiteY4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000" h="3492000">
                <a:moveTo>
                  <a:pt x="1746000" y="0"/>
                </a:moveTo>
                <a:cubicBezTo>
                  <a:pt x="2710289" y="0"/>
                  <a:pt x="3492000" y="781711"/>
                  <a:pt x="3492000" y="1746000"/>
                </a:cubicBezTo>
                <a:cubicBezTo>
                  <a:pt x="3492000" y="2710289"/>
                  <a:pt x="2710289" y="3492000"/>
                  <a:pt x="1746000" y="3492000"/>
                </a:cubicBezTo>
                <a:cubicBezTo>
                  <a:pt x="781711" y="3492000"/>
                  <a:pt x="0" y="2710289"/>
                  <a:pt x="0" y="1746000"/>
                </a:cubicBezTo>
                <a:cubicBezTo>
                  <a:pt x="0" y="781711"/>
                  <a:pt x="781711" y="0"/>
                  <a:pt x="174600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  <a:alpha val="90000"/>
              </a:schemeClr>
            </a:solidFill>
          </a:ln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Кликни</a:t>
            </a:r>
            <a:br>
              <a:rPr lang="ru-RU" dirty="0"/>
            </a:br>
            <a:r>
              <a:rPr lang="ru-RU" dirty="0"/>
              <a:t>на иконку пейзажа, </a:t>
            </a:r>
            <a:br>
              <a:rPr lang="ru-RU" dirty="0"/>
            </a:br>
            <a:r>
              <a:rPr lang="ru-RU" dirty="0"/>
              <a:t>чтобы вставить фото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9AC2A49A-D118-D04B-AC2F-6A8C067B2E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44963" y="8611013"/>
            <a:ext cx="7683451" cy="218116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marL="0" marR="0" lvl="0" indent="0" algn="l" defTabSz="825500" rtl="0" eaLnBrk="1" fontAlgn="auto" latinLnBrk="0" hangingPunct="0">
              <a:spcBef>
                <a:spcPts val="0"/>
              </a:spcBef>
              <a:buClrTx/>
              <a:buSzTx/>
              <a:buFontTx/>
              <a:buNone/>
              <a:tabLst/>
            </a:pPr>
            <a:r>
              <a:rPr lang="ru" dirty="0">
                <a:effectLst/>
              </a:rPr>
              <a:t>Константин Константинопольский Руководитель направления </a:t>
            </a:r>
            <a:br>
              <a:rPr lang="ru" dirty="0">
                <a:effectLst/>
              </a:rPr>
            </a:br>
            <a:r>
              <a:rPr lang="en-US" dirty="0">
                <a:effectLst/>
              </a:rPr>
              <a:t>Yandex</a:t>
            </a:r>
            <a:r>
              <a:rPr lang="ru-RU" dirty="0">
                <a:effectLst/>
              </a:rPr>
              <a:t> </a:t>
            </a:r>
            <a:r>
              <a:rPr lang="en-US" dirty="0">
                <a:effectLst/>
              </a:rPr>
              <a:t>Cloud</a:t>
            </a:r>
            <a:endParaRPr lang="ru-RU" dirty="0">
              <a:effectLst/>
            </a:endParaRPr>
          </a:p>
          <a:p>
            <a:pPr marL="0" marR="0" lvl="0" indent="0" algn="l" defTabSz="825500" rtl="0" eaLnBrk="1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effectLst/>
              </a:rPr>
              <a:t>kkonstantin@yandex-team.ru</a:t>
            </a:r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F7347B7C-B79F-FB46-864E-DE174F94BAB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128924" y="8611013"/>
            <a:ext cx="7683451" cy="218116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" sz="3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marL="0" marR="0" lvl="0" indent="0" algn="l" defTabSz="825500" rtl="0" eaLnBrk="1" fontAlgn="auto" latinLnBrk="0" hangingPunct="0">
              <a:spcBef>
                <a:spcPts val="0"/>
              </a:spcBef>
              <a:buClrTx/>
              <a:buSzTx/>
              <a:buFontTx/>
              <a:buNone/>
              <a:tabLst/>
            </a:pPr>
            <a:r>
              <a:rPr lang="ru-RU" dirty="0">
                <a:effectLst/>
              </a:rPr>
              <a:t>Ссылка</a:t>
            </a:r>
            <a:endParaRPr lang="ru-RU" dirty="0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6D80F530-CB8C-489C-8984-9898FEF69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1080000"/>
            <a:ext cx="16094075" cy="33239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90000"/>
              </a:lnSpc>
              <a:defRPr sz="12000" b="0"/>
            </a:lvl1pPr>
          </a:lstStyle>
          <a:p>
            <a:pPr lvl="0"/>
            <a:r>
              <a:rPr lang="ru-RU" dirty="0"/>
              <a:t>Поможем получить результаты быстро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40911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-перебивка">
    <p:bg>
      <p:bgPr>
        <a:solidFill>
          <a:srgbClr val="6C9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480B153-FC21-B94E-883C-4D3F5058D99A}"/>
              </a:ext>
            </a:extLst>
          </p:cNvPr>
          <p:cNvSpPr txBox="1">
            <a:spLocks/>
          </p:cNvSpPr>
          <p:nvPr userDrawn="1"/>
        </p:nvSpPr>
        <p:spPr>
          <a:xfrm>
            <a:off x="2416899" y="8404171"/>
            <a:ext cx="18308288" cy="4032357"/>
          </a:xfrm>
          <a:prstGeom prst="rect">
            <a:avLst/>
          </a:prstGeom>
        </p:spPr>
        <p:txBody>
          <a:bodyPr lIns="0"/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7A85CA-AC82-403B-B25E-5B634FFBAC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1314000"/>
            <a:ext cx="15001391" cy="874553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6200"/>
              </a:spcAft>
              <a:defRPr sz="7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037" indent="0">
              <a:spcAft>
                <a:spcPts val="6200"/>
              </a:spcAft>
              <a:buNone/>
              <a:defRPr sz="7200">
                <a:solidFill>
                  <a:schemeClr val="accent1">
                    <a:lumMod val="60000"/>
                    <a:lumOff val="40000"/>
                  </a:schemeClr>
                </a:solidFill>
              </a:defRPr>
            </a:lvl2pPr>
            <a:lvl3pPr marL="720000" indent="-715963">
              <a:spcAft>
                <a:spcPts val="6200"/>
              </a:spcAft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7200">
                <a:solidFill>
                  <a:schemeClr val="accent1">
                    <a:lumMod val="60000"/>
                    <a:lumOff val="40000"/>
                  </a:schemeClr>
                </a:solidFill>
              </a:defRPr>
            </a:lvl3pPr>
            <a:lvl4pPr marL="1080000" indent="-1080000">
              <a:lnSpc>
                <a:spcPct val="90000"/>
              </a:lnSpc>
              <a:spcAft>
                <a:spcPts val="6200"/>
              </a:spcAft>
              <a:buAutoNum type="arabicPeriod"/>
              <a:defRPr lang="ru-RU" sz="7200" kern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en-US" dirty="0"/>
              <a:t>Platform Overview</a:t>
            </a:r>
          </a:p>
          <a:p>
            <a:pPr lvl="3"/>
            <a:r>
              <a:rPr lang="en-US" dirty="0"/>
              <a:t>Infrastructure Services</a:t>
            </a:r>
          </a:p>
          <a:p>
            <a:pPr lvl="3"/>
            <a:r>
              <a:rPr lang="en-US" dirty="0"/>
              <a:t>Data Platform</a:t>
            </a:r>
          </a:p>
          <a:p>
            <a:pPr lvl="3"/>
            <a:r>
              <a:rPr lang="en-US" dirty="0"/>
              <a:t>Serverless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0A9E035-D64B-73FB-95BA-D1342CC44E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alpha val="50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56816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ка синяя">
    <p:bg>
      <p:bgPr>
        <a:solidFill>
          <a:srgbClr val="6C9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480B153-FC21-B94E-883C-4D3F5058D99A}"/>
              </a:ext>
            </a:extLst>
          </p:cNvPr>
          <p:cNvSpPr txBox="1">
            <a:spLocks/>
          </p:cNvSpPr>
          <p:nvPr userDrawn="1"/>
        </p:nvSpPr>
        <p:spPr>
          <a:xfrm>
            <a:off x="2416899" y="8404171"/>
            <a:ext cx="18308288" cy="4032357"/>
          </a:xfrm>
          <a:prstGeom prst="rect">
            <a:avLst/>
          </a:prstGeom>
        </p:spPr>
        <p:txBody>
          <a:bodyPr lIns="0"/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FC35D7D-EA98-304B-895A-6358DAABD8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4000" y="10924227"/>
            <a:ext cx="11710987" cy="168708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" dirty="0">
                <a:effectLst/>
              </a:rPr>
              <a:t>Подстрочник — на тот случай, когда из названия всё ещё не ясно, о чем пойдет речь</a:t>
            </a:r>
            <a:endParaRPr lang="x-non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12E557D-B0FB-AE47-AB9D-AD5073FAB7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84000" y="1314000"/>
            <a:ext cx="14231227" cy="4666170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Название раздела</a:t>
            </a:r>
            <a:r>
              <a:rPr lang="en-US" dirty="0"/>
              <a:t> </a:t>
            </a:r>
            <a:br>
              <a:rPr lang="ru-RU" dirty="0"/>
            </a:br>
            <a:r>
              <a:rPr lang="ru-RU" dirty="0"/>
              <a:t>или тезис — очень заметно и крупно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89B5098-0881-1EC8-A227-3B8E6F61A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alpha val="50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70165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ка черная">
    <p:bg>
      <p:bgPr>
        <a:solidFill>
          <a:srgbClr val="3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480B153-FC21-B94E-883C-4D3F5058D99A}"/>
              </a:ext>
            </a:extLst>
          </p:cNvPr>
          <p:cNvSpPr txBox="1">
            <a:spLocks/>
          </p:cNvSpPr>
          <p:nvPr userDrawn="1"/>
        </p:nvSpPr>
        <p:spPr>
          <a:xfrm>
            <a:off x="2416899" y="8404171"/>
            <a:ext cx="18308288" cy="4032357"/>
          </a:xfrm>
          <a:prstGeom prst="rect">
            <a:avLst/>
          </a:prstGeom>
        </p:spPr>
        <p:txBody>
          <a:bodyPr lIns="0"/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FC35D7D-EA98-304B-895A-6358DAABD8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7600" y="10926000"/>
            <a:ext cx="11710987" cy="168708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" dirty="0">
                <a:effectLst/>
              </a:rPr>
              <a:t>Подстрочник — на тот случай, когда из названия всё ещё не ясно, о чем пойдет речь</a:t>
            </a:r>
            <a:endParaRPr lang="x-non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12E557D-B0FB-AE47-AB9D-AD5073FAB7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84000" y="1314000"/>
            <a:ext cx="14231227" cy="3988784"/>
          </a:xfrm>
          <a:prstGeom prst="rect">
            <a:avLst/>
          </a:prstGeom>
        </p:spPr>
        <p:txBody>
          <a:bodyPr vert="horz" lIns="0" tIns="0" rIns="0" bIns="0" anchor="t" anchorCtr="0">
            <a:spAutoFit/>
          </a:bodyPr>
          <a:lstStyle>
            <a:lvl1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9600" b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Название раздела</a:t>
            </a:r>
            <a:r>
              <a:rPr lang="en-US" dirty="0"/>
              <a:t> </a:t>
            </a:r>
            <a:br>
              <a:rPr lang="ru-RU" dirty="0"/>
            </a:br>
            <a:r>
              <a:rPr lang="ru-RU" dirty="0"/>
              <a:t>или тезис — очень заметно и крупно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1CFA1CF-2B44-222C-F0BD-1FE6A1AE2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alpha val="50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138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о мн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8">
            <a:extLst>
              <a:ext uri="{FF2B5EF4-FFF2-40B4-BE49-F238E27FC236}">
                <a16:creationId xmlns:a16="http://schemas.microsoft.com/office/drawing/2014/main" id="{5AA2D2B1-12E6-43C8-AF66-9089FA1BB9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86938" y="1260164"/>
            <a:ext cx="6584950" cy="6590024"/>
          </a:xfrm>
          <a:prstGeom prst="roundRect">
            <a:avLst>
              <a:gd name="adj" fmla="val 5748"/>
            </a:avLst>
          </a:pr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x-none" dirty="0"/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FFAC8886-09AA-49A0-8C71-6B232AFBE6BB}"/>
              </a:ext>
            </a:extLst>
          </p:cNvPr>
          <p:cNvSpPr/>
          <p:nvPr userDrawn="1"/>
        </p:nvSpPr>
        <p:spPr>
          <a:xfrm>
            <a:off x="9998075" y="0"/>
            <a:ext cx="14384338" cy="13716000"/>
          </a:xfrm>
          <a:prstGeom prst="rect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en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6EA716DA-6E29-164A-9C8C-56896DB81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0036" y="8353794"/>
            <a:ext cx="6592250" cy="147732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4800" b="0"/>
            </a:lvl1pPr>
          </a:lstStyle>
          <a:p>
            <a:r>
              <a:rPr lang="ru-RU" dirty="0"/>
              <a:t>Константин Константинопольский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994CE064-353D-3246-B8F2-6320703AE1C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288225" y="1193575"/>
            <a:ext cx="1694216" cy="64633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3000"/>
              </a:spcAft>
              <a:defRPr sz="3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2001</a:t>
            </a:r>
          </a:p>
        </p:txBody>
      </p:sp>
      <p:cxnSp>
        <p:nvCxnSpPr>
          <p:cNvPr id="17" name="Straight Connector 18">
            <a:extLst>
              <a:ext uri="{FF2B5EF4-FFF2-40B4-BE49-F238E27FC236}">
                <a16:creationId xmlns:a16="http://schemas.microsoft.com/office/drawing/2014/main" id="{DEED9A78-7219-4F48-9C3D-22D9DF0F5E24}"/>
              </a:ext>
            </a:extLst>
          </p:cNvPr>
          <p:cNvCxnSpPr>
            <a:cxnSpLocks/>
          </p:cNvCxnSpPr>
          <p:nvPr userDrawn="1"/>
        </p:nvCxnSpPr>
        <p:spPr>
          <a:xfrm flipV="1">
            <a:off x="13298653" y="1490237"/>
            <a:ext cx="0" cy="12225763"/>
          </a:xfrm>
          <a:prstGeom prst="line">
            <a:avLst/>
          </a:prstGeom>
          <a:ln w="12700" cmpd="sng">
            <a:solidFill>
              <a:schemeClr val="tx1"/>
            </a:solidFill>
            <a:prstDash val="solid"/>
            <a:headEnd type="none" w="lg" len="med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1DA7F9F-F8E9-4DCF-954E-B3A7F3BEB90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288225" y="4119725"/>
            <a:ext cx="1694216" cy="64633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3000"/>
              </a:spcAft>
              <a:defRPr sz="3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2002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124814B5-8E13-4513-96C3-27EB25CEA96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298007" y="7055291"/>
            <a:ext cx="1694216" cy="64633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3000"/>
              </a:spcAft>
              <a:defRPr sz="3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2003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D5035FE0-AAEF-4B34-AD03-5D90323322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298007" y="9981441"/>
            <a:ext cx="1694216" cy="64633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3000"/>
              </a:spcAft>
              <a:defRPr sz="3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2021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C12DC-021C-4D3C-9E26-825166E5EA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96540" y="10021585"/>
            <a:ext cx="6602414" cy="10261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/>
            </a:lvl1pPr>
          </a:lstStyle>
          <a:p>
            <a:pPr lvl="0"/>
            <a:r>
              <a:rPr lang="ru-RU" dirty="0"/>
              <a:t>Руководитель направления платформы данных</a:t>
            </a:r>
          </a:p>
        </p:txBody>
      </p:sp>
      <p:sp>
        <p:nvSpPr>
          <p:cNvPr id="34" name="Текст 33">
            <a:extLst>
              <a:ext uri="{FF2B5EF4-FFF2-40B4-BE49-F238E27FC236}">
                <a16:creationId xmlns:a16="http://schemas.microsoft.com/office/drawing/2014/main" id="{3ABF3F66-391B-4254-B223-EC64C6603D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497727" y="1255712"/>
            <a:ext cx="5484261" cy="147955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defRPr sz="3200"/>
            </a:lvl1pPr>
            <a:lvl5pPr>
              <a:defRPr sz="2400"/>
            </a:lvl5pPr>
          </a:lstStyle>
          <a:p>
            <a:pPr lvl="0"/>
            <a:r>
              <a:rPr lang="ru-RU" dirty="0"/>
              <a:t>Компания</a:t>
            </a:r>
            <a:endParaRPr lang="en-US" dirty="0"/>
          </a:p>
          <a:p>
            <a:pPr lvl="4"/>
            <a:r>
              <a:rPr lang="ru-RU" dirty="0"/>
              <a:t>Должность</a:t>
            </a:r>
          </a:p>
        </p:txBody>
      </p:sp>
      <p:sp>
        <p:nvSpPr>
          <p:cNvPr id="37" name="Текст 33">
            <a:extLst>
              <a:ext uri="{FF2B5EF4-FFF2-40B4-BE49-F238E27FC236}">
                <a16:creationId xmlns:a16="http://schemas.microsoft.com/office/drawing/2014/main" id="{FA3F3165-E6AA-4B88-B10D-8AC71B021F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491644" y="4177248"/>
            <a:ext cx="5463838" cy="147955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defRPr sz="3200"/>
            </a:lvl1pPr>
            <a:lvl5pPr>
              <a:defRPr sz="2400"/>
            </a:lvl5pPr>
          </a:lstStyle>
          <a:p>
            <a:pPr lvl="0"/>
            <a:r>
              <a:rPr lang="ru-RU" dirty="0"/>
              <a:t>Компания</a:t>
            </a:r>
            <a:endParaRPr lang="en-US" dirty="0"/>
          </a:p>
          <a:p>
            <a:pPr lvl="4"/>
            <a:r>
              <a:rPr lang="ru-RU" dirty="0"/>
              <a:t>Должность</a:t>
            </a:r>
          </a:p>
        </p:txBody>
      </p:sp>
      <p:sp>
        <p:nvSpPr>
          <p:cNvPr id="38" name="Текст 33">
            <a:extLst>
              <a:ext uri="{FF2B5EF4-FFF2-40B4-BE49-F238E27FC236}">
                <a16:creationId xmlns:a16="http://schemas.microsoft.com/office/drawing/2014/main" id="{036A3957-0A6B-49E0-9400-BD64FD915A2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5491644" y="7099920"/>
            <a:ext cx="5484261" cy="147955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defRPr sz="3200"/>
            </a:lvl1pPr>
            <a:lvl5pPr>
              <a:defRPr sz="2400"/>
            </a:lvl5pPr>
          </a:lstStyle>
          <a:p>
            <a:pPr lvl="0"/>
            <a:r>
              <a:rPr lang="ru-RU" dirty="0"/>
              <a:t>Компания</a:t>
            </a:r>
            <a:endParaRPr lang="en-US" dirty="0"/>
          </a:p>
          <a:p>
            <a:pPr lvl="4"/>
            <a:r>
              <a:rPr lang="ru-RU" dirty="0"/>
              <a:t>Должность</a:t>
            </a:r>
          </a:p>
        </p:txBody>
      </p:sp>
      <p:sp>
        <p:nvSpPr>
          <p:cNvPr id="39" name="Текст 33">
            <a:extLst>
              <a:ext uri="{FF2B5EF4-FFF2-40B4-BE49-F238E27FC236}">
                <a16:creationId xmlns:a16="http://schemas.microsoft.com/office/drawing/2014/main" id="{B5AEA401-C3BD-4787-BC28-5545730BEDB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485561" y="10021456"/>
            <a:ext cx="5463838" cy="147955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defRPr sz="3200"/>
            </a:lvl1pPr>
            <a:lvl5pPr>
              <a:defRPr sz="2400"/>
            </a:lvl5pPr>
          </a:lstStyle>
          <a:p>
            <a:pPr lvl="0"/>
            <a:r>
              <a:rPr lang="ru-RU" dirty="0"/>
              <a:t>Компания</a:t>
            </a:r>
            <a:endParaRPr lang="en-US" dirty="0"/>
          </a:p>
          <a:p>
            <a:pPr lvl="4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3365253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о мн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8">
            <a:extLst>
              <a:ext uri="{FF2B5EF4-FFF2-40B4-BE49-F238E27FC236}">
                <a16:creationId xmlns:a16="http://schemas.microsoft.com/office/drawing/2014/main" id="{69D2E8EE-388D-490A-86A9-867907F8DB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303802" y="1260163"/>
            <a:ext cx="9508573" cy="10619099"/>
          </a:xfrm>
          <a:prstGeom prst="roundRect">
            <a:avLst>
              <a:gd name="adj" fmla="val 3660"/>
            </a:avLst>
          </a:pr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x-non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6EA716DA-6E29-164A-9C8C-56896DB81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1" y="1332222"/>
            <a:ext cx="10974288" cy="398878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90000"/>
              </a:lnSpc>
              <a:defRPr sz="9600" b="0"/>
            </a:lvl1pPr>
          </a:lstStyle>
          <a:p>
            <a:r>
              <a:rPr lang="ru-RU" dirty="0"/>
              <a:t>Всеволод</a:t>
            </a:r>
            <a:br>
              <a:rPr lang="ru-RU" dirty="0"/>
            </a:br>
            <a:r>
              <a:rPr lang="ru-RU" dirty="0" err="1"/>
              <a:t>Грабельников</a:t>
            </a:r>
            <a:br>
              <a:rPr lang="ru-RU" dirty="0"/>
            </a:b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C12DC-021C-4D3C-9E26-825166E5EA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92815" y="10612674"/>
            <a:ext cx="6602414" cy="120032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600"/>
            </a:lvl1pPr>
          </a:lstStyle>
          <a:p>
            <a:pPr lvl="0"/>
            <a:r>
              <a:rPr lang="ru-RU" dirty="0"/>
              <a:t>Руководитель направления платформы данных</a:t>
            </a:r>
          </a:p>
        </p:txBody>
      </p:sp>
    </p:spTree>
    <p:extLst>
      <p:ext uri="{BB962C8B-B14F-4D97-AF65-F5344CB8AC3E}">
        <p14:creationId xmlns:p14="http://schemas.microsoft.com/office/powerpoint/2010/main" val="4256844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керы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6EA716DA-6E29-164A-9C8C-56896DB81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458" y="8367392"/>
            <a:ext cx="6584992" cy="147732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defRPr sz="4800" b="0"/>
            </a:lvl1pPr>
          </a:lstStyle>
          <a:p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</p:txBody>
      </p:sp>
      <p:sp>
        <p:nvSpPr>
          <p:cNvPr id="16" name="Freeform 28">
            <a:extLst>
              <a:ext uri="{FF2B5EF4-FFF2-40B4-BE49-F238E27FC236}">
                <a16:creationId xmlns:a16="http://schemas.microsoft.com/office/drawing/2014/main" id="{69D2E8EE-388D-490A-86A9-867907F8DB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87458" y="1252711"/>
            <a:ext cx="6607772" cy="6590024"/>
          </a:xfrm>
          <a:prstGeom prst="roundRect">
            <a:avLst>
              <a:gd name="adj" fmla="val 5671"/>
            </a:avLst>
          </a:pr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x-non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C12DC-021C-4D3C-9E26-825166E5EA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89484" y="10023723"/>
            <a:ext cx="6605745" cy="120032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3200"/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5" name="Freeform 28">
            <a:extLst>
              <a:ext uri="{FF2B5EF4-FFF2-40B4-BE49-F238E27FC236}">
                <a16:creationId xmlns:a16="http://schemas.microsoft.com/office/drawing/2014/main" id="{23429E16-7A5D-4642-8856-A0C3BF4B44C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896030" y="1259526"/>
            <a:ext cx="6607772" cy="6590024"/>
          </a:xfrm>
          <a:prstGeom prst="roundRect">
            <a:avLst>
              <a:gd name="adj" fmla="val 5671"/>
            </a:avLst>
          </a:pr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x-none" dirty="0"/>
          </a:p>
        </p:txBody>
      </p:sp>
      <p:sp>
        <p:nvSpPr>
          <p:cNvPr id="17" name="Freeform 28">
            <a:extLst>
              <a:ext uri="{FF2B5EF4-FFF2-40B4-BE49-F238E27FC236}">
                <a16:creationId xmlns:a16="http://schemas.microsoft.com/office/drawing/2014/main" id="{0EBE3F57-DF07-4B44-9F98-BD2E9E5F7D7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6204603" y="1252711"/>
            <a:ext cx="6607772" cy="6590024"/>
          </a:xfrm>
          <a:prstGeom prst="roundRect">
            <a:avLst>
              <a:gd name="adj" fmla="val 5671"/>
            </a:avLst>
          </a:pr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x-none" dirty="0"/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18E6EFED-C547-4884-BA08-9955EAA3CC9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911309" y="10023723"/>
            <a:ext cx="6567620" cy="120032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3200"/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FD0AB046-BF44-4494-B317-2F19120D17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233133" y="10023723"/>
            <a:ext cx="6559795" cy="120032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3200"/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AE5E65-4BAD-433C-8F41-A4A52D0EAD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05048" y="8367713"/>
            <a:ext cx="6573881" cy="1476375"/>
          </a:xfrm>
          <a:prstGeom prst="rect">
            <a:avLst/>
          </a:prstGeom>
        </p:spPr>
        <p:txBody>
          <a:bodyPr lIns="0" tIns="0" rIns="0" bIns="0"/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ru-RU" sz="4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2FABDB4F-03DC-403C-A139-7B449DD6452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221075" y="8367392"/>
            <a:ext cx="6573880" cy="1476375"/>
          </a:xfrm>
          <a:prstGeom prst="rect">
            <a:avLst/>
          </a:prstGeom>
        </p:spPr>
        <p:txBody>
          <a:bodyPr lIns="0" tIns="0" rIns="0" bIns="0"/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ru-RU" sz="4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</p:txBody>
      </p:sp>
    </p:spTree>
    <p:extLst>
      <p:ext uri="{BB962C8B-B14F-4D97-AF65-F5344CB8AC3E}">
        <p14:creationId xmlns:p14="http://schemas.microsoft.com/office/powerpoint/2010/main" val="31019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77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94" r:id="rId2"/>
    <p:sldLayoutId id="2147483972" r:id="rId3"/>
    <p:sldLayoutId id="2147484007" r:id="rId4"/>
    <p:sldLayoutId id="2147484100" r:id="rId5"/>
    <p:sldLayoutId id="2147484056" r:id="rId6"/>
    <p:sldLayoutId id="2147484095" r:id="rId7"/>
    <p:sldLayoutId id="2147484098" r:id="rId8"/>
    <p:sldLayoutId id="2147484099" r:id="rId9"/>
    <p:sldLayoutId id="2147483989" r:id="rId10"/>
    <p:sldLayoutId id="2147484113" r:id="rId11"/>
    <p:sldLayoutId id="2147484072" r:id="rId12"/>
    <p:sldLayoutId id="2147484019" r:id="rId13"/>
    <p:sldLayoutId id="2147484117" r:id="rId14"/>
    <p:sldLayoutId id="2147484118" r:id="rId15"/>
    <p:sldLayoutId id="2147484114" r:id="rId16"/>
    <p:sldLayoutId id="2147483867" r:id="rId17"/>
    <p:sldLayoutId id="2147484109" r:id="rId18"/>
    <p:sldLayoutId id="2147484108" r:id="rId19"/>
    <p:sldLayoutId id="2147484107" r:id="rId20"/>
    <p:sldLayoutId id="2147484038" r:id="rId21"/>
    <p:sldLayoutId id="2147484041" r:id="rId22"/>
    <p:sldLayoutId id="2147484119" r:id="rId23"/>
    <p:sldLayoutId id="2147484102" r:id="rId24"/>
    <p:sldLayoutId id="2147484104" r:id="rId25"/>
    <p:sldLayoutId id="2147484110" r:id="rId26"/>
    <p:sldLayoutId id="2147484054" r:id="rId27"/>
    <p:sldLayoutId id="2147483986" r:id="rId28"/>
    <p:sldLayoutId id="2147483992" r:id="rId29"/>
    <p:sldLayoutId id="2147484024" r:id="rId30"/>
    <p:sldLayoutId id="2147484051" r:id="rId31"/>
    <p:sldLayoutId id="2147484045" r:id="rId32"/>
    <p:sldLayoutId id="2147483917" r:id="rId33"/>
    <p:sldLayoutId id="2147484010" r:id="rId34"/>
    <p:sldLayoutId id="2147484009" r:id="rId35"/>
    <p:sldLayoutId id="2147484111" r:id="rId36"/>
  </p:sldLayoutIdLst>
  <p:hf hdr="0" dt="0"/>
  <p:txStyles>
    <p:titleStyle>
      <a:lvl1pPr marL="0" algn="l" defTabSz="1828619" rtl="0" eaLnBrk="1" latinLnBrk="0" hangingPunct="1">
        <a:lnSpc>
          <a:spcPct val="100000"/>
        </a:lnSpc>
        <a:spcBef>
          <a:spcPct val="0"/>
        </a:spcBef>
        <a:buNone/>
        <a:defRPr sz="7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8619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Tx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719964" algn="l" defTabSz="190790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120000"/>
        <a:buFont typeface="Arial Unicode MS" panose="020B0604020202020204" pitchFamily="34" charset="-128"/>
        <a:buChar char="▎"/>
        <a:defRPr sz="3600" b="1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715963" algn="l" defTabSz="1828619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SzPct val="150000"/>
        <a:buFont typeface="Yandex Sans Text Light" panose="02000000000000000000" pitchFamily="2" charset="-52"/>
        <a:buChar char="›"/>
        <a:tabLst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715963" algn="l" defTabSz="1828619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+mj-lt"/>
        <a:buAutoNum type="arabicPeriod"/>
        <a:tabLst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828619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Tx/>
        <a:buNone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5028699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007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315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623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8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19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2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35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543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852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46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762">
          <p15:clr>
            <a:srgbClr val="F26B43"/>
          </p15:clr>
        </p15:guide>
        <p15:guide id="2" pos="6531">
          <p15:clr>
            <a:srgbClr val="F26B43"/>
          </p15:clr>
        </p15:guide>
        <p15:guide id="3" pos="6298">
          <p15:clr>
            <a:srgbClr val="F26B43"/>
          </p15:clr>
        </p15:guide>
        <p15:guide id="4" pos="6067">
          <p15:clr>
            <a:srgbClr val="F26B43"/>
          </p15:clr>
        </p15:guide>
        <p15:guide id="5" pos="5834">
          <p15:clr>
            <a:srgbClr val="F26B43"/>
          </p15:clr>
        </p15:guide>
        <p15:guide id="6" pos="5603">
          <p15:clr>
            <a:srgbClr val="F26B43"/>
          </p15:clr>
        </p15:guide>
        <p15:guide id="8" pos="5148">
          <p15:clr>
            <a:srgbClr val="F26B43"/>
          </p15:clr>
        </p15:guide>
        <p15:guide id="9" pos="4915">
          <p15:clr>
            <a:srgbClr val="F26B43"/>
          </p15:clr>
        </p15:guide>
        <p15:guide id="10" pos="4682">
          <p15:clr>
            <a:srgbClr val="F26B43"/>
          </p15:clr>
        </p15:guide>
        <p15:guide id="11" pos="4451">
          <p15:clr>
            <a:srgbClr val="F26B43"/>
          </p15:clr>
        </p15:guide>
        <p15:guide id="12" pos="4210" userDrawn="1">
          <p15:clr>
            <a:srgbClr val="F26B43"/>
          </p15:clr>
        </p15:guide>
        <p15:guide id="13" pos="3756" userDrawn="1">
          <p15:clr>
            <a:srgbClr val="F26B43"/>
          </p15:clr>
        </p15:guide>
        <p15:guide id="14" pos="3994">
          <p15:clr>
            <a:srgbClr val="F26B43"/>
          </p15:clr>
        </p15:guide>
        <p15:guide id="15" pos="3529" userDrawn="1">
          <p15:clr>
            <a:srgbClr val="F26B43"/>
          </p15:clr>
        </p15:guide>
        <p15:guide id="16" pos="3299">
          <p15:clr>
            <a:srgbClr val="F26B43"/>
          </p15:clr>
        </p15:guide>
        <p15:guide id="17" pos="2835">
          <p15:clr>
            <a:srgbClr val="F26B43"/>
          </p15:clr>
        </p15:guide>
        <p15:guide id="19" pos="2611">
          <p15:clr>
            <a:srgbClr val="F26B43"/>
          </p15:clr>
        </p15:guide>
        <p15:guide id="20" pos="2378">
          <p15:clr>
            <a:srgbClr val="F26B43"/>
          </p15:clr>
        </p15:guide>
        <p15:guide id="21" pos="2147">
          <p15:clr>
            <a:srgbClr val="F26B43"/>
          </p15:clr>
        </p15:guide>
        <p15:guide id="25" pos="6986">
          <p15:clr>
            <a:srgbClr val="F26B43"/>
          </p15:clr>
        </p15:guide>
        <p15:guide id="27" pos="7219">
          <p15:clr>
            <a:srgbClr val="F26B43"/>
          </p15:clr>
        </p15:guide>
        <p15:guide id="29" pos="7913">
          <p15:clr>
            <a:srgbClr val="F26B43"/>
          </p15:clr>
        </p15:guide>
        <p15:guide id="30" pos="8146">
          <p15:clr>
            <a:srgbClr val="F26B43"/>
          </p15:clr>
        </p15:guide>
        <p15:guide id="31" pos="8372">
          <p15:clr>
            <a:srgbClr val="F26B43"/>
          </p15:clr>
        </p15:guide>
        <p15:guide id="32" pos="8602">
          <p15:clr>
            <a:srgbClr val="F26B43"/>
          </p15:clr>
        </p15:guide>
        <p15:guide id="33" pos="9517" userDrawn="1">
          <p15:clr>
            <a:srgbClr val="F26B43"/>
          </p15:clr>
        </p15:guide>
        <p15:guide id="34" pos="8834">
          <p15:clr>
            <a:srgbClr val="F26B43"/>
          </p15:clr>
        </p15:guide>
        <p15:guide id="35" pos="9754">
          <p15:clr>
            <a:srgbClr val="F26B43"/>
          </p15:clr>
        </p15:guide>
        <p15:guide id="36" pos="10696" userDrawn="1">
          <p15:clr>
            <a:srgbClr val="F26B43"/>
          </p15:clr>
        </p15:guide>
        <p15:guide id="38" pos="10218">
          <p15:clr>
            <a:srgbClr val="F26B43"/>
          </p15:clr>
        </p15:guide>
        <p15:guide id="39" pos="12522">
          <p15:clr>
            <a:srgbClr val="F26B43"/>
          </p15:clr>
        </p15:guide>
        <p15:guide id="40" pos="10450">
          <p15:clr>
            <a:srgbClr val="F26B43"/>
          </p15:clr>
        </p15:guide>
        <p15:guide id="41" pos="10909" userDrawn="1">
          <p15:clr>
            <a:srgbClr val="F26B43"/>
          </p15:clr>
        </p15:guide>
        <p15:guide id="42" pos="11138">
          <p15:clr>
            <a:srgbClr val="F26B43"/>
          </p15:clr>
        </p15:guide>
        <p15:guide id="44" pos="11370">
          <p15:clr>
            <a:srgbClr val="F26B43"/>
          </p15:clr>
        </p15:guide>
        <p15:guide id="45" pos="11602">
          <p15:clr>
            <a:srgbClr val="F26B43"/>
          </p15:clr>
        </p15:guide>
        <p15:guide id="47" pos="11833">
          <p15:clr>
            <a:srgbClr val="F26B43"/>
          </p15:clr>
        </p15:guide>
        <p15:guide id="48" orient="horz" pos="4260">
          <p15:clr>
            <a:srgbClr val="F26B43"/>
          </p15:clr>
        </p15:guide>
        <p15:guide id="49" orient="horz" pos="4027">
          <p15:clr>
            <a:srgbClr val="F26B43"/>
          </p15:clr>
        </p15:guide>
        <p15:guide id="50" orient="horz" pos="3796" userDrawn="1">
          <p15:clr>
            <a:srgbClr val="F26B43"/>
          </p15:clr>
        </p15:guide>
        <p15:guide id="51" orient="horz" pos="3095" userDrawn="1">
          <p15:clr>
            <a:srgbClr val="547EBF"/>
          </p15:clr>
        </p15:guide>
        <p15:guide id="52" orient="horz" pos="2869" userDrawn="1">
          <p15:clr>
            <a:srgbClr val="F26B43"/>
          </p15:clr>
        </p15:guide>
        <p15:guide id="53" orient="horz" pos="2642" userDrawn="1">
          <p15:clr>
            <a:srgbClr val="F26B43"/>
          </p15:clr>
        </p15:guide>
        <p15:guide id="54" orient="horz" pos="2415" userDrawn="1">
          <p15:clr>
            <a:srgbClr val="F26B43"/>
          </p15:clr>
        </p15:guide>
        <p15:guide id="57" orient="horz" pos="1723">
          <p15:clr>
            <a:srgbClr val="F26B43"/>
          </p15:clr>
        </p15:guide>
        <p15:guide id="62" orient="horz" pos="4494">
          <p15:clr>
            <a:srgbClr val="F26B43"/>
          </p15:clr>
        </p15:guide>
        <p15:guide id="63" orient="horz" pos="4722">
          <p15:clr>
            <a:srgbClr val="F26B43"/>
          </p15:clr>
        </p15:guide>
        <p15:guide id="64" orient="horz" pos="5179">
          <p15:clr>
            <a:srgbClr val="F26B43"/>
          </p15:clr>
        </p15:guide>
        <p15:guide id="65" orient="horz" pos="5412">
          <p15:clr>
            <a:srgbClr val="F26B43"/>
          </p15:clr>
        </p15:guide>
        <p15:guide id="66" orient="horz" pos="5635" userDrawn="1">
          <p15:clr>
            <a:srgbClr val="F26B43"/>
          </p15:clr>
        </p15:guide>
        <p15:guide id="67" orient="horz" pos="5874">
          <p15:clr>
            <a:srgbClr val="F26B43"/>
          </p15:clr>
        </p15:guide>
        <p15:guide id="68" orient="horz" pos="6097">
          <p15:clr>
            <a:srgbClr val="F26B43"/>
          </p15:clr>
        </p15:guide>
        <p15:guide id="69" orient="horz" pos="6331">
          <p15:clr>
            <a:srgbClr val="F26B43"/>
          </p15:clr>
        </p15:guide>
        <p15:guide id="70" orient="horz" pos="6564">
          <p15:clr>
            <a:srgbClr val="F26B43"/>
          </p15:clr>
        </p15:guide>
        <p15:guide id="71" orient="horz" pos="6792">
          <p15:clr>
            <a:srgbClr val="F26B43"/>
          </p15:clr>
        </p15:guide>
        <p15:guide id="72" orient="horz" pos="7483">
          <p15:clr>
            <a:srgbClr val="F26B43"/>
          </p15:clr>
        </p15:guide>
        <p15:guide id="73" orient="horz" pos="7254">
          <p15:clr>
            <a:srgbClr val="F26B43"/>
          </p15:clr>
        </p15:guide>
        <p15:guide id="74" orient="horz" pos="7026">
          <p15:clr>
            <a:srgbClr val="F26B43"/>
          </p15:clr>
        </p15:guide>
        <p15:guide id="75" pos="7450">
          <p15:clr>
            <a:srgbClr val="F26B43"/>
          </p15:clr>
        </p15:guide>
        <p15:guide id="76" orient="horz" pos="3559">
          <p15:clr>
            <a:srgbClr val="F26B43"/>
          </p15:clr>
        </p15:guide>
        <p15:guide id="77" orient="horz" pos="3322" userDrawn="1">
          <p15:clr>
            <a:srgbClr val="F26B43"/>
          </p15:clr>
        </p15:guide>
        <p15:guide id="78" orient="horz" pos="4945">
          <p15:clr>
            <a:srgbClr val="F26B43"/>
          </p15:clr>
        </p15:guide>
        <p15:guide id="79" pos="1912" userDrawn="1">
          <p15:clr>
            <a:srgbClr val="F26B43"/>
          </p15:clr>
        </p15:guide>
        <p15:guide id="80" pos="1681" userDrawn="1">
          <p15:clr>
            <a:srgbClr val="F26B43"/>
          </p15:clr>
        </p15:guide>
        <p15:guide id="81" pos="1450">
          <p15:clr>
            <a:srgbClr val="F26B43"/>
          </p15:clr>
        </p15:guide>
        <p15:guide id="87" pos="12065">
          <p15:clr>
            <a:srgbClr val="F26B43"/>
          </p15:clr>
        </p15:guide>
        <p15:guide id="89" pos="12754">
          <p15:clr>
            <a:srgbClr val="F26B43"/>
          </p15:clr>
        </p15:guide>
        <p15:guide id="90" pos="12985">
          <p15:clr>
            <a:srgbClr val="F26B43"/>
          </p15:clr>
        </p15:guide>
        <p15:guide id="92" pos="13217">
          <p15:clr>
            <a:srgbClr val="F26B43"/>
          </p15:clr>
        </p15:guide>
        <p15:guide id="93" orient="horz" pos="782" userDrawn="1">
          <p15:clr>
            <a:srgbClr val="F26B43"/>
          </p15:clr>
        </p15:guide>
        <p15:guide id="94" pos="13449">
          <p15:clr>
            <a:srgbClr val="F26B43"/>
          </p15:clr>
        </p15:guide>
        <p15:guide id="95" pos="13681">
          <p15:clr>
            <a:srgbClr val="F26B43"/>
          </p15:clr>
        </p15:guide>
        <p15:guide id="96" pos="13906">
          <p15:clr>
            <a:srgbClr val="F26B43"/>
          </p15:clr>
        </p15:guide>
        <p15:guide id="97" pos="14141">
          <p15:clr>
            <a:srgbClr val="F26B43"/>
          </p15:clr>
        </p15:guide>
        <p15:guide id="101" pos="9066">
          <p15:clr>
            <a:srgbClr val="F26B43"/>
          </p15:clr>
        </p15:guide>
        <p15:guide id="102" pos="9298">
          <p15:clr>
            <a:srgbClr val="F26B43"/>
          </p15:clr>
        </p15:guide>
        <p15:guide id="104" orient="horz" pos="1261">
          <p15:clr>
            <a:srgbClr val="F26B43"/>
          </p15:clr>
        </p15:guide>
        <p15:guide id="108" orient="horz" pos="7716">
          <p15:clr>
            <a:srgbClr val="F26B43"/>
          </p15:clr>
        </p15:guide>
        <p15:guide id="109" orient="horz" pos="1027">
          <p15:clr>
            <a:srgbClr val="F26B43"/>
          </p15:clr>
        </p15:guide>
        <p15:guide id="111" orient="horz" pos="1494">
          <p15:clr>
            <a:srgbClr val="F26B43"/>
          </p15:clr>
        </p15:guide>
        <p15:guide id="112" pos="1216" userDrawn="1">
          <p15:clr>
            <a:srgbClr val="F26B43"/>
          </p15:clr>
        </p15:guide>
        <p15:guide id="113" pos="995">
          <p15:clr>
            <a:srgbClr val="F26B43"/>
          </p15:clr>
        </p15:guide>
        <p15:guide id="118" orient="horz" pos="2177" userDrawn="1">
          <p15:clr>
            <a:srgbClr val="F26B43"/>
          </p15:clr>
        </p15:guide>
        <p15:guide id="122" pos="14370">
          <p15:clr>
            <a:srgbClr val="F26B43"/>
          </p15:clr>
        </p15:guide>
        <p15:guide id="125" orient="horz" pos="7946" userDrawn="1">
          <p15:clr>
            <a:srgbClr val="F26B43"/>
          </p15:clr>
        </p15:guide>
        <p15:guide id="126" orient="horz" pos="19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pdd.auto.ru/#stats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0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9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9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100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99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10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16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99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0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png"/><Relationship Id="rId5" Type="http://schemas.openxmlformats.org/officeDocument/2006/relationships/image" Target="../media/image69.png"/><Relationship Id="rId4" Type="http://schemas.openxmlformats.org/officeDocument/2006/relationships/image" Target="../media/image6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0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png"/><Relationship Id="rId5" Type="http://schemas.openxmlformats.org/officeDocument/2006/relationships/image" Target="../media/image69.png"/><Relationship Id="rId4" Type="http://schemas.openxmlformats.org/officeDocument/2006/relationships/image" Target="../media/image6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png"/><Relationship Id="rId5" Type="http://schemas.openxmlformats.org/officeDocument/2006/relationships/image" Target="../media/image69.png"/><Relationship Id="rId4" Type="http://schemas.openxmlformats.org/officeDocument/2006/relationships/image" Target="../media/image6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0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0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0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0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0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0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0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0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0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0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0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0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0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0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0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0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0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0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0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0.xml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60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9.png"/><Relationship Id="rId5" Type="http://schemas.openxmlformats.org/officeDocument/2006/relationships/image" Target="../media/image63.png"/><Relationship Id="rId4" Type="http://schemas.openxmlformats.org/officeDocument/2006/relationships/image" Target="../media/image61.png"/><Relationship Id="rId9" Type="http://schemas.openxmlformats.org/officeDocument/2006/relationships/image" Target="../media/image112.pn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0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0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0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0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0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ru-ru/dotnet/core/runtime-config/" TargetMode="External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6.svg"/><Relationship Id="rId4" Type="http://schemas.openxmlformats.org/officeDocument/2006/relationships/image" Target="../media/image115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ru-ru/dotnet/core/runtime-config/" TargetMode="External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6.svg"/><Relationship Id="rId4" Type="http://schemas.openxmlformats.org/officeDocument/2006/relationships/image" Target="../media/image115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0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4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0.xml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t.me/YandexCloudFunctions" TargetMode="External"/><Relationship Id="rId7" Type="http://schemas.openxmlformats.org/officeDocument/2006/relationships/hyperlink" Target="https://maxshoshin.ru/dotnext2023.html" TargetMode="External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clck.ru/zLrZ5" TargetMode="External"/><Relationship Id="rId5" Type="http://schemas.openxmlformats.org/officeDocument/2006/relationships/hyperlink" Target="https://game.serverless.yandexcloud.net/login.html" TargetMode="External"/><Relationship Id="rId4" Type="http://schemas.openxmlformats.org/officeDocument/2006/relationships/hyperlink" Target="https://github.com/yandex-cloud-examples" TargetMode="External"/><Relationship Id="rId9" Type="http://schemas.openxmlformats.org/officeDocument/2006/relationships/image" Target="../media/image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11" Type="http://schemas.openxmlformats.org/officeDocument/2006/relationships/image" Target="../media/image18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1.xml"/><Relationship Id="rId4" Type="http://schemas.openxmlformats.org/officeDocument/2006/relationships/hyperlink" Target="https://github.com/MaxShoshin/serverless-examples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26.png"/><Relationship Id="rId4" Type="http://schemas.openxmlformats.org/officeDocument/2006/relationships/image" Target="../media/image61.png"/><Relationship Id="rId9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0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0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11" Type="http://schemas.openxmlformats.org/officeDocument/2006/relationships/image" Target="../media/image26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61.png"/><Relationship Id="rId9" Type="http://schemas.openxmlformats.org/officeDocument/2006/relationships/image" Target="../media/image7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axshoshin.ru/dotnext2023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hyperlink" Target="https://shedevrum.ai/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hedevrum.ai/" TargetMode="External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png"/><Relationship Id="rId5" Type="http://schemas.openxmlformats.org/officeDocument/2006/relationships/hyperlink" Target="https://maxshoshin.ru/dotnext2023.html" TargetMode="Externa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738FDB1-9F6C-AD4D-8D4A-693C4BCDE1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254" y="4926085"/>
            <a:ext cx="16082251" cy="4369663"/>
          </a:xfrm>
        </p:spPr>
        <p:txBody>
          <a:bodyPr tIns="0" anchor="t"/>
          <a:lstStyle/>
          <a:p>
            <a:r>
              <a:rPr lang="en-US" sz="10000" dirty="0"/>
              <a:t>Serverless. </a:t>
            </a:r>
            <a:br>
              <a:rPr lang="en-US" sz="10000" dirty="0"/>
            </a:br>
            <a:r>
              <a:rPr lang="ru-RU" sz="10000" dirty="0"/>
              <a:t>Под капотом </a:t>
            </a:r>
            <a:br>
              <a:rPr lang="ru-RU" sz="10000" dirty="0"/>
            </a:br>
            <a:r>
              <a:rPr lang="en-US" sz="10000" dirty="0"/>
              <a:t>Cloud Functions</a:t>
            </a:r>
            <a:endParaRPr lang="x-none" sz="100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93477CE-8FDB-4549-85FC-C790964B4F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9324" y="11088000"/>
            <a:ext cx="9503651" cy="1755245"/>
          </a:xfrm>
        </p:spPr>
        <p:txBody>
          <a:bodyPr/>
          <a:lstStyle/>
          <a:p>
            <a:r>
              <a:rPr lang="ru-RU" dirty="0"/>
              <a:t>Максим Шошин</a:t>
            </a:r>
          </a:p>
        </p:txBody>
      </p:sp>
      <p:pic>
        <p:nvPicPr>
          <p:cNvPr id="3" name="Рисунок 19">
            <a:extLst>
              <a:ext uri="{FF2B5EF4-FFF2-40B4-BE49-F238E27FC236}">
                <a16:creationId xmlns:a16="http://schemas.microsoft.com/office/drawing/2014/main" id="{630C181A-1CBD-3EF6-C965-B99ECF2751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69" y="1171716"/>
            <a:ext cx="4716000" cy="67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91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2FD3E4-D304-81B9-BC3A-41F0AD0CB5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615" t="1347" r="862" b="1193"/>
          <a:stretch/>
        </p:blipFill>
        <p:spPr>
          <a:xfrm>
            <a:off x="12584748" y="1444753"/>
            <a:ext cx="10258524" cy="4572000"/>
          </a:xfrm>
          <a:prstGeom prst="roundRect">
            <a:avLst>
              <a:gd name="adj" fmla="val 6282"/>
            </a:avLst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C3BB357-F804-3E9E-0910-7B1319F3F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0260600" cy="2579507"/>
          </a:xfrm>
        </p:spPr>
        <p:txBody>
          <a:bodyPr/>
          <a:lstStyle/>
          <a:p>
            <a:r>
              <a:rPr lang="ru-RU" dirty="0"/>
              <a:t>Экзамен ПДД </a:t>
            </a:r>
            <a:br>
              <a:rPr lang="ru-RU" dirty="0"/>
            </a:br>
            <a:r>
              <a:rPr lang="ru-RU" dirty="0"/>
              <a:t>от </a:t>
            </a:r>
            <a:r>
              <a:rPr lang="ru-RU" dirty="0" err="1"/>
              <a:t>Авто.ру</a:t>
            </a:r>
            <a:endParaRPr lang="ru-RU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8A7EE63A-A537-A70C-7D9E-98F73EDBEE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3" t="23080"/>
          <a:stretch/>
        </p:blipFill>
        <p:spPr>
          <a:xfrm>
            <a:off x="908501" y="5273675"/>
            <a:ext cx="11611904" cy="89754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4CEDB08-1A60-B769-8569-40D0D81F6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4748" y="6309903"/>
            <a:ext cx="10258524" cy="4772626"/>
          </a:xfrm>
          <a:prstGeom prst="roundRect">
            <a:avLst>
              <a:gd name="adj" fmla="val 6282"/>
            </a:avLst>
          </a:prstGeom>
          <a:solidFill>
            <a:schemeClr val="accent6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262D4E-024E-DAD0-CDE3-AE8925F8E317}"/>
              </a:ext>
            </a:extLst>
          </p:cNvPr>
          <p:cNvSpPr txBox="1"/>
          <p:nvPr/>
        </p:nvSpPr>
        <p:spPr>
          <a:xfrm>
            <a:off x="12465541" y="11247664"/>
            <a:ext cx="55874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n w="0"/>
                <a:solidFill>
                  <a:schemeClr val="bg1">
                    <a:lumMod val="6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https://pdd.auto.ru/#stats</a:t>
            </a:r>
            <a:endParaRPr lang="en-RU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Номер слайда 3">
            <a:extLst>
              <a:ext uri="{FF2B5EF4-FFF2-40B4-BE49-F238E27FC236}">
                <a16:creationId xmlns:a16="http://schemas.microsoft.com/office/drawing/2014/main" id="{F1E9D2C1-6A9F-C799-69AB-41C11CE69FE7}"/>
              </a:ext>
            </a:extLst>
          </p:cNvPr>
          <p:cNvSpPr txBox="1">
            <a:spLocks/>
          </p:cNvSpPr>
          <p:nvPr/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1C03D3-FA44-40EC-9A21-1FC4FEA3E22E}" type="slidenum">
              <a:rPr lang="ru-RU" sz="2400" smtClean="0">
                <a:solidFill>
                  <a:schemeClr val="bg1">
                    <a:lumMod val="65000"/>
                  </a:schemeClr>
                </a:solidFill>
              </a:rPr>
              <a:pPr/>
              <a:t>10</a:t>
            </a:fld>
            <a:endParaRPr lang="ru-RU" sz="2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89300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6154A43E-B995-2395-FF17-646A6E5E8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0" y="2062800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100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2296592" cy="2561331"/>
          </a:xfrm>
        </p:spPr>
        <p:txBody>
          <a:bodyPr/>
          <a:lstStyle/>
          <a:p>
            <a:r>
              <a:rPr lang="ru-RU" dirty="0"/>
              <a:t>Очередь задач пустая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A3D4F90D-E069-7EE1-5C79-76DE7051D86A}"/>
              </a:ext>
            </a:extLst>
          </p:cNvPr>
          <p:cNvSpPr txBox="1">
            <a:spLocks/>
          </p:cNvSpPr>
          <p:nvPr/>
        </p:nvSpPr>
        <p:spPr>
          <a:xfrm>
            <a:off x="1579564" y="4724835"/>
            <a:ext cx="12444412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Несколько экземпляров функций</a:t>
            </a:r>
          </a:p>
          <a:p>
            <a:pPr lvl="2"/>
            <a:r>
              <a:rPr lang="ru-RU" sz="4800" dirty="0"/>
              <a:t>Новую задачу берёт последний освободившийся</a:t>
            </a:r>
          </a:p>
        </p:txBody>
      </p:sp>
    </p:spTree>
    <p:extLst>
      <p:ext uri="{BB962C8B-B14F-4D97-AF65-F5344CB8AC3E}">
        <p14:creationId xmlns:p14="http://schemas.microsoft.com/office/powerpoint/2010/main" val="136521603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D07085D-A250-3F68-96BD-AB0EE151E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0" y="2062800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101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706550" cy="2561331"/>
          </a:xfrm>
        </p:spPr>
        <p:txBody>
          <a:bodyPr/>
          <a:lstStyle/>
          <a:p>
            <a:r>
              <a:rPr lang="ru-RU" dirty="0"/>
              <a:t>Очередь задач пустая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61CD0755-1AB0-8282-D50A-CDF103BD79E5}"/>
              </a:ext>
            </a:extLst>
          </p:cNvPr>
          <p:cNvSpPr txBox="1">
            <a:spLocks/>
          </p:cNvSpPr>
          <p:nvPr/>
        </p:nvSpPr>
        <p:spPr>
          <a:xfrm>
            <a:off x="1579564" y="4724836"/>
            <a:ext cx="12076112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Несколько экземпляров функций</a:t>
            </a:r>
          </a:p>
          <a:p>
            <a:pPr lvl="2"/>
            <a:r>
              <a:rPr lang="ru-RU" sz="4800" dirty="0"/>
              <a:t>Новую задачу берёт последний освободившийся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73E1280-9110-D9D0-8AE8-062FCF333ADF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9C394FC-7754-3B59-8B7B-405406C7B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4393BA0E-A5E2-FC32-2434-D0C3D36DFFDA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987215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B1D40F-517D-AF5A-C5DA-164E751C9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0" y="2062798"/>
            <a:ext cx="21931490" cy="12336463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102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2296592" cy="2561331"/>
          </a:xfrm>
        </p:spPr>
        <p:txBody>
          <a:bodyPr/>
          <a:lstStyle/>
          <a:p>
            <a:r>
              <a:rPr lang="ru-RU" dirty="0"/>
              <a:t>Очередь задач пустая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1171098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Несколько экземпляров функций</a:t>
            </a:r>
          </a:p>
          <a:p>
            <a:pPr lvl="2"/>
            <a:r>
              <a:rPr lang="ru-RU" sz="4800" dirty="0"/>
              <a:t>Новую задачу берёт последний освободившийся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7EF1804-215B-EFE6-9827-BA05D3B9937E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FD4F890-0136-C56B-18F7-2878359801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E064D247-3BAE-54BA-5A12-B083BAFDFEC2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7198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E2980E-A608-E88B-4680-3DB156A5F1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r="4686"/>
          <a:stretch>
            <a:fillRect/>
          </a:stretch>
        </p:blipFill>
        <p:spPr/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0B9CE42-E10B-5166-983A-2C8EF9897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0260600" cy="4795498"/>
          </a:xfrm>
        </p:spPr>
        <p:txBody>
          <a:bodyPr/>
          <a:lstStyle/>
          <a:p>
            <a:r>
              <a:rPr lang="ru-RU" sz="9600" dirty="0"/>
              <a:t>А что если запросов будет много?</a:t>
            </a:r>
          </a:p>
        </p:txBody>
      </p:sp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AA00824F-412E-0CC9-61E4-1A5E9CB73667}"/>
              </a:ext>
            </a:extLst>
          </p:cNvPr>
          <p:cNvSpPr txBox="1">
            <a:spLocks/>
          </p:cNvSpPr>
          <p:nvPr/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defPPr>
              <a:defRPr lang="ru-RU"/>
            </a:defPPr>
            <a:lvl1pPr algn="r"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1C03D3-FA44-40EC-9A21-1FC4FEA3E22E}" type="slidenum">
              <a:rPr lang="ru-RU" smtClean="0"/>
              <a:pPr/>
              <a:t>103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055226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104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Квоты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B1DADDBB-DCE1-4836-B6B8-C54CDD5083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79563" y="4749203"/>
            <a:ext cx="15976917" cy="6624917"/>
          </a:xfrm>
        </p:spPr>
        <p:txBody>
          <a:bodyPr/>
          <a:lstStyle/>
          <a:p>
            <a:pPr lvl="2"/>
            <a:r>
              <a:rPr lang="ru-RU" sz="4400" dirty="0"/>
              <a:t>Одновременно запущенные экземпляры функций</a:t>
            </a:r>
          </a:p>
          <a:p>
            <a:pPr lvl="2"/>
            <a:r>
              <a:rPr lang="ru-RU" sz="4400" dirty="0"/>
              <a:t>Потребляемая память</a:t>
            </a:r>
          </a:p>
          <a:p>
            <a:pPr lvl="2"/>
            <a:r>
              <a:rPr lang="ru-RU" sz="4400" dirty="0"/>
              <a:t>Одновременно выполняемые запросы</a:t>
            </a:r>
          </a:p>
          <a:p>
            <a:pPr marL="0" lvl="2" indent="0">
              <a:buNone/>
            </a:pPr>
            <a:endParaRPr lang="ru-RU" dirty="0"/>
          </a:p>
          <a:p>
            <a:pPr lvl="2"/>
            <a:endParaRPr lang="ru-RU" dirty="0"/>
          </a:p>
          <a:p>
            <a:pPr lvl="2"/>
            <a:endParaRPr lang="ru-RU" dirty="0"/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73983D6E-4219-4981-1A4C-070097C7CC03}"/>
              </a:ext>
            </a:extLst>
          </p:cNvPr>
          <p:cNvSpPr txBox="1">
            <a:spLocks/>
          </p:cNvSpPr>
          <p:nvPr/>
        </p:nvSpPr>
        <p:spPr>
          <a:xfrm>
            <a:off x="1505902" y="8037296"/>
            <a:ext cx="11464139" cy="2561330"/>
          </a:xfrm>
          <a:prstGeom prst="rect">
            <a:avLst/>
          </a:prstGeom>
          <a:ln w="76200">
            <a:noFill/>
          </a:ln>
        </p:spPr>
        <p:txBody>
          <a:bodyPr anchor="ctr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Char char="▎"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50000"/>
              <a:buFont typeface="Yandex Sans Text Light" panose="02000000000000000000" pitchFamily="2" charset="-52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7200" dirty="0"/>
              <a:t>Превысили — </a:t>
            </a:r>
            <a:r>
              <a:rPr lang="en-US" sz="7200" dirty="0"/>
              <a:t>HTTP 429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226168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105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Проблема деплоя</a:t>
            </a:r>
            <a:br>
              <a:rPr lang="en-US" dirty="0"/>
            </a:br>
            <a:r>
              <a:rPr lang="ru-RU" dirty="0"/>
              <a:t>новой версии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1A6559-3CFC-3740-1DE2-D5D05AFE24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2992665" y="6359194"/>
            <a:ext cx="1935125" cy="25142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47DE48-4491-4818-B939-F1C97002CF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4269600" y="6392863"/>
            <a:ext cx="1935125" cy="25142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4C4744-E83A-B5E7-4CE7-30890DDF4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002216" y="6392863"/>
            <a:ext cx="1935125" cy="25142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22EA9B-2989-4762-0818-C80516911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9849781" y="6359195"/>
            <a:ext cx="1935125" cy="251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9545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106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Проблема деплоя</a:t>
            </a:r>
            <a:br>
              <a:rPr lang="en-US" dirty="0"/>
            </a:br>
            <a:r>
              <a:rPr lang="ru-RU" dirty="0"/>
              <a:t>новой версии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1A6559-3CFC-3740-1DE2-D5D05AFE24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2995452" y="6359194"/>
            <a:ext cx="1935125" cy="25142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47DE48-4491-4818-B939-F1C97002CF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4272387" y="6392863"/>
            <a:ext cx="1935125" cy="25142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4C4744-E83A-B5E7-4CE7-30890DDF4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005003" y="6392863"/>
            <a:ext cx="1935125" cy="25142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22EA9B-2989-4762-0818-C80516911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9852568" y="6359195"/>
            <a:ext cx="1935125" cy="25142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5CE7F0-3356-A9BE-ABEC-CB312AAA75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5873341" y="6340535"/>
            <a:ext cx="2025616" cy="258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80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107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Проблема деплоя</a:t>
            </a:r>
            <a:br>
              <a:rPr lang="en-US" dirty="0"/>
            </a:br>
            <a:r>
              <a:rPr lang="ru-RU" dirty="0"/>
              <a:t>новой версии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0B1166-1D84-ABBB-2974-EA4DD091CC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1" t="27211" r="79738" b="54177"/>
          <a:stretch/>
        </p:blipFill>
        <p:spPr>
          <a:xfrm>
            <a:off x="16067326" y="6199809"/>
            <a:ext cx="1809408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88F37D-58E9-0B2F-0DEA-F2480A004A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2995452" y="6363321"/>
            <a:ext cx="1935125" cy="2514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D739AE-3E39-703B-839F-A00026571C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4272387" y="6396990"/>
            <a:ext cx="1935125" cy="2514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91BBFD-0177-036E-07BC-7A733A6C17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005003" y="6396990"/>
            <a:ext cx="1935125" cy="2514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723AD6-A268-7513-2487-091EB342B6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9852568" y="6363322"/>
            <a:ext cx="1935125" cy="251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9385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108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Проблема деплоя</a:t>
            </a:r>
            <a:br>
              <a:rPr lang="en-US" dirty="0"/>
            </a:br>
            <a:r>
              <a:rPr lang="ru-RU" dirty="0"/>
              <a:t>новой версии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347FDE4-791A-02DE-9843-6C9CB7A429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1" t="27211" r="79738" b="54177"/>
          <a:stretch/>
        </p:blipFill>
        <p:spPr>
          <a:xfrm>
            <a:off x="16067326" y="6199809"/>
            <a:ext cx="1809408" cy="25527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6A989A6-07EC-9EBB-519E-06A4145F2F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2995452" y="6363321"/>
            <a:ext cx="1935125" cy="2514267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A0AC721A-F167-9F61-55E0-E1DBA685EA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005003" y="6396990"/>
            <a:ext cx="1935125" cy="2514267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1DEE683E-D19C-F5C3-789B-291B570C28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9852568" y="6363322"/>
            <a:ext cx="1935125" cy="251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2061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441A9D09-2DC0-0C4A-80FF-D330A8E4D1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5891052" y="6363321"/>
            <a:ext cx="1935125" cy="251426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109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Проблема деплоя</a:t>
            </a:r>
            <a:br>
              <a:rPr lang="en-US" dirty="0"/>
            </a:br>
            <a:r>
              <a:rPr lang="ru-RU" dirty="0"/>
              <a:t>новой версии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50C78D9-CBF7-6906-6B03-35124E456D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2995452" y="6363321"/>
            <a:ext cx="1935125" cy="2514267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85C24F45-E371-DC37-9BFB-144F0B0237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005003" y="6396990"/>
            <a:ext cx="1935125" cy="2514267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DA6F21F4-2ECD-4C99-383C-92C23D0CB7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9852568" y="6363322"/>
            <a:ext cx="1935125" cy="251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82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A509C788-78DB-8555-835F-66D154E672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8709008" y="7211640"/>
            <a:ext cx="4378650" cy="329617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5A3941A-2275-8242-867D-9301EC304F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8540669" y="3830331"/>
            <a:ext cx="4378650" cy="329617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F80A435-C3C5-7A2F-1335-F92876185B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4409390" y="5782262"/>
            <a:ext cx="4378650" cy="329617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C2A14CB-FFCA-F082-8AF2-78BAC28B9E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0100433" y="5767497"/>
            <a:ext cx="4378650" cy="329617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741C03D3-FA44-40EC-9A21-1FC4FEA3E22E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Serverless</a:t>
            </a:r>
            <a:endParaRPr lang="ru-RU" dirty="0"/>
          </a:p>
        </p:txBody>
      </p:sp>
      <p:sp>
        <p:nvSpPr>
          <p:cNvPr id="14" name="TextBox 41">
            <a:extLst>
              <a:ext uri="{FF2B5EF4-FFF2-40B4-BE49-F238E27FC236}">
                <a16:creationId xmlns:a16="http://schemas.microsoft.com/office/drawing/2014/main" id="{3B9A3B83-A833-2632-809E-AA0CE0A6E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9802" y="7905547"/>
            <a:ext cx="508905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" sz="3200" dirty="0"/>
              <a:t>Cloud Functions</a:t>
            </a:r>
            <a:endParaRPr lang="ru-RU" altLang="ru-RU" sz="3200" dirty="0"/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5A3951B4-A829-A8C0-E206-CDE2A42440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9802" y="6483949"/>
            <a:ext cx="1080000" cy="1080000"/>
          </a:xfrm>
          <a:prstGeom prst="rect">
            <a:avLst/>
          </a:prstGeom>
        </p:spPr>
      </p:pic>
      <p:sp>
        <p:nvSpPr>
          <p:cNvPr id="22" name="TextBox 41">
            <a:extLst>
              <a:ext uri="{FF2B5EF4-FFF2-40B4-BE49-F238E27FC236}">
                <a16:creationId xmlns:a16="http://schemas.microsoft.com/office/drawing/2014/main" id="{1511AF3B-B3A5-D1C3-00DC-CA35D7078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2666" y="5991506"/>
            <a:ext cx="508905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" sz="3200" dirty="0"/>
              <a:t>Lockbox</a:t>
            </a:r>
            <a:endParaRPr lang="ru-RU" altLang="ru-RU" sz="3200" dirty="0"/>
          </a:p>
        </p:txBody>
      </p:sp>
      <p:pic>
        <p:nvPicPr>
          <p:cNvPr id="23" name="Picture 29">
            <a:extLst>
              <a:ext uri="{FF2B5EF4-FFF2-40B4-BE49-F238E27FC236}">
                <a16:creationId xmlns:a16="http://schemas.microsoft.com/office/drawing/2014/main" id="{7455013A-BA79-0936-14E3-472F5A554F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4942" y="4641478"/>
            <a:ext cx="1080000" cy="1067441"/>
          </a:xfrm>
          <a:prstGeom prst="rect">
            <a:avLst/>
          </a:prstGeom>
        </p:spPr>
      </p:pic>
      <p:sp>
        <p:nvSpPr>
          <p:cNvPr id="18" name="TextBox 41">
            <a:extLst>
              <a:ext uri="{FF2B5EF4-FFF2-40B4-BE49-F238E27FC236}">
                <a16:creationId xmlns:a16="http://schemas.microsoft.com/office/drawing/2014/main" id="{D61832DF-4C93-136D-0264-366134562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8452" y="7938365"/>
            <a:ext cx="4378650" cy="60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noAutofit/>
          </a:bodyPr>
          <a:lstStyle/>
          <a:p>
            <a:r>
              <a:rPr lang="en" sz="3200" dirty="0"/>
              <a:t>API Gateway </a:t>
            </a:r>
            <a:endParaRPr lang="ru-RU" altLang="ru-RU" sz="3200" dirty="0"/>
          </a:p>
        </p:txBody>
      </p:sp>
      <p:pic>
        <p:nvPicPr>
          <p:cNvPr id="29" name="Picture 49">
            <a:extLst>
              <a:ext uri="{FF2B5EF4-FFF2-40B4-BE49-F238E27FC236}">
                <a16:creationId xmlns:a16="http://schemas.microsoft.com/office/drawing/2014/main" id="{B4469173-528C-8B1A-7283-19300A2A07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107119" y="3912239"/>
            <a:ext cx="4378650" cy="3296176"/>
          </a:xfrm>
          <a:prstGeom prst="rect">
            <a:avLst/>
          </a:prstGeom>
        </p:spPr>
      </p:pic>
      <p:pic>
        <p:nvPicPr>
          <p:cNvPr id="30" name="Picture 48">
            <a:extLst>
              <a:ext uri="{FF2B5EF4-FFF2-40B4-BE49-F238E27FC236}">
                <a16:creationId xmlns:a16="http://schemas.microsoft.com/office/drawing/2014/main" id="{8405F601-9728-CBA4-25D6-AC0D42CFB7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017439" y="7335010"/>
            <a:ext cx="4378650" cy="3296176"/>
          </a:xfrm>
          <a:prstGeom prst="rect">
            <a:avLst/>
          </a:prstGeom>
        </p:spPr>
      </p:pic>
      <p:pic>
        <p:nvPicPr>
          <p:cNvPr id="31" name="Picture 47">
            <a:extLst>
              <a:ext uri="{FF2B5EF4-FFF2-40B4-BE49-F238E27FC236}">
                <a16:creationId xmlns:a16="http://schemas.microsoft.com/office/drawing/2014/main" id="{EB5E4980-6E55-C02B-73E4-0F080C09A8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5699682" y="7124174"/>
            <a:ext cx="4378650" cy="3296176"/>
          </a:xfrm>
          <a:prstGeom prst="rect">
            <a:avLst/>
          </a:prstGeom>
        </p:spPr>
      </p:pic>
      <p:pic>
        <p:nvPicPr>
          <p:cNvPr id="32" name="Picture 46">
            <a:extLst>
              <a:ext uri="{FF2B5EF4-FFF2-40B4-BE49-F238E27FC236}">
                <a16:creationId xmlns:a16="http://schemas.microsoft.com/office/drawing/2014/main" id="{52742C74-6E7C-9942-510A-90D0EEAC9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5587640" y="3935225"/>
            <a:ext cx="4378650" cy="3296176"/>
          </a:xfrm>
          <a:prstGeom prst="rect">
            <a:avLst/>
          </a:prstGeom>
        </p:spPr>
      </p:pic>
      <p:sp>
        <p:nvSpPr>
          <p:cNvPr id="33" name="TextBox 41">
            <a:extLst>
              <a:ext uri="{FF2B5EF4-FFF2-40B4-BE49-F238E27FC236}">
                <a16:creationId xmlns:a16="http://schemas.microsoft.com/office/drawing/2014/main" id="{5201E89B-44E9-969D-E47A-74CCECC2F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0826" y="5996186"/>
            <a:ext cx="4743950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" sz="3200" dirty="0"/>
              <a:t>Object Storage</a:t>
            </a:r>
            <a:endParaRPr lang="ru-RU" altLang="ru-RU" sz="3200" dirty="0"/>
          </a:p>
        </p:txBody>
      </p:sp>
      <p:pic>
        <p:nvPicPr>
          <p:cNvPr id="34" name="Picture 45">
            <a:extLst>
              <a:ext uri="{FF2B5EF4-FFF2-40B4-BE49-F238E27FC236}">
                <a16:creationId xmlns:a16="http://schemas.microsoft.com/office/drawing/2014/main" id="{C829CE47-2A2C-7B78-6A28-342E36B5A0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0826" y="4652734"/>
            <a:ext cx="1080000" cy="1080000"/>
          </a:xfrm>
          <a:prstGeom prst="rect">
            <a:avLst/>
          </a:prstGeom>
        </p:spPr>
      </p:pic>
      <p:sp>
        <p:nvSpPr>
          <p:cNvPr id="35" name="TextBox 41">
            <a:extLst>
              <a:ext uri="{FF2B5EF4-FFF2-40B4-BE49-F238E27FC236}">
                <a16:creationId xmlns:a16="http://schemas.microsoft.com/office/drawing/2014/main" id="{DEC013AE-2583-1ECD-4C73-82E10A34B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4776" y="5996186"/>
            <a:ext cx="5103812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" sz="3200" dirty="0"/>
              <a:t>Message Queue</a:t>
            </a:r>
            <a:endParaRPr lang="ru-RU" altLang="ru-RU" sz="3200" dirty="0"/>
          </a:p>
        </p:txBody>
      </p:sp>
      <p:pic>
        <p:nvPicPr>
          <p:cNvPr id="36" name="Picture 47">
            <a:extLst>
              <a:ext uri="{FF2B5EF4-FFF2-40B4-BE49-F238E27FC236}">
                <a16:creationId xmlns:a16="http://schemas.microsoft.com/office/drawing/2014/main" id="{E626E0B0-C8E6-A4D2-7B5F-03107015F7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4776" y="4652734"/>
            <a:ext cx="1080000" cy="1080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0027B4F-AF6F-83F5-3650-671B7F61D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0826" y="9168607"/>
            <a:ext cx="4743950" cy="10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" sz="3200" dirty="0"/>
              <a:t>Managed Service </a:t>
            </a:r>
            <a:br>
              <a:rPr lang="ru-RU" sz="3200" dirty="0"/>
            </a:br>
            <a:r>
              <a:rPr lang="en" sz="3200" dirty="0"/>
              <a:t>for MongoDB</a:t>
            </a:r>
            <a:endParaRPr lang="ru-RU" altLang="ru-RU" sz="3200" dirty="0"/>
          </a:p>
        </p:txBody>
      </p:sp>
      <p:pic>
        <p:nvPicPr>
          <p:cNvPr id="38" name="Picture 61">
            <a:extLst>
              <a:ext uri="{FF2B5EF4-FFF2-40B4-BE49-F238E27FC236}">
                <a16:creationId xmlns:a16="http://schemas.microsoft.com/office/drawing/2014/main" id="{9CD05D54-682A-C8A1-AB40-D9097BFBCD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0826" y="7838335"/>
            <a:ext cx="1080000" cy="1080000"/>
          </a:xfrm>
          <a:prstGeom prst="rect">
            <a:avLst/>
          </a:prstGeom>
        </p:spPr>
      </p:pic>
      <p:pic>
        <p:nvPicPr>
          <p:cNvPr id="39" name="Picture 11">
            <a:extLst>
              <a:ext uri="{FF2B5EF4-FFF2-40B4-BE49-F238E27FC236}">
                <a16:creationId xmlns:a16="http://schemas.microsoft.com/office/drawing/2014/main" id="{343945A0-DC43-F5C4-6F45-5358BDBBE7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1281" y="7728607"/>
            <a:ext cx="1080000" cy="1080000"/>
          </a:xfrm>
          <a:prstGeom prst="rect">
            <a:avLst/>
          </a:prstGeom>
        </p:spPr>
      </p:pic>
      <p:sp>
        <p:nvSpPr>
          <p:cNvPr id="40" name="TextBox 41">
            <a:extLst>
              <a:ext uri="{FF2B5EF4-FFF2-40B4-BE49-F238E27FC236}">
                <a16:creationId xmlns:a16="http://schemas.microsoft.com/office/drawing/2014/main" id="{8C420A96-F913-6608-DB77-2012A163C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1281" y="9168607"/>
            <a:ext cx="3734139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-US" sz="3200" dirty="0"/>
              <a:t>Data Streams</a:t>
            </a:r>
            <a:endParaRPr lang="ru-RU" altLang="ru-RU" sz="32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0C2EF3-050F-723B-9C3D-CCB8034EF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4942" y="9042889"/>
            <a:ext cx="3653163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" sz="3200" dirty="0"/>
              <a:t>Key Management Service</a:t>
            </a:r>
            <a:endParaRPr lang="ru-RU" altLang="ru-RU" sz="3200" dirty="0"/>
          </a:p>
        </p:txBody>
      </p:sp>
      <p:pic>
        <p:nvPicPr>
          <p:cNvPr id="46" name="Picture 28">
            <a:extLst>
              <a:ext uri="{FF2B5EF4-FFF2-40B4-BE49-F238E27FC236}">
                <a16:creationId xmlns:a16="http://schemas.microsoft.com/office/drawing/2014/main" id="{9D823F9C-683E-C550-E65E-337D80B936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4942" y="7728607"/>
            <a:ext cx="1080000" cy="1080000"/>
          </a:xfrm>
          <a:prstGeom prst="rect">
            <a:avLst/>
          </a:prstGeom>
        </p:spPr>
      </p:pic>
      <p:pic>
        <p:nvPicPr>
          <p:cNvPr id="51" name="Picture 5">
            <a:extLst>
              <a:ext uri="{FF2B5EF4-FFF2-40B4-BE49-F238E27FC236}">
                <a16:creationId xmlns:a16="http://schemas.microsoft.com/office/drawing/2014/main" id="{0954EB5F-5A89-AC64-EC7B-6A05DF7439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51414" y="6498353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4316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110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Pipelines</a:t>
            </a:r>
            <a:endParaRPr lang="ru-R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169588-AB69-94F6-050F-8340010CBF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4348584" y="6157278"/>
            <a:ext cx="2025616" cy="25816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4E6C4C-FA56-342D-171D-873F7D3717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7269584" y="6157277"/>
            <a:ext cx="2025616" cy="2581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24A5DB-6A66-F5B2-7DA4-307C353557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0281088" y="6157276"/>
            <a:ext cx="2025616" cy="2581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E20E04-7E06-E03C-A826-05A88E2EBD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3194699" y="6158531"/>
            <a:ext cx="2025616" cy="2581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8AF0C3-1CD1-5AA5-BB51-90E98F3D6A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6115699" y="6158531"/>
            <a:ext cx="2025616" cy="2581609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C4FAECA-1202-3A8F-A545-1F67359FA423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1A4A9E3-B86E-8A91-E594-E214F8F3E8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D741C730-D057-CFB3-0FB3-CD76E7512DB6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122060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111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Pipelines</a:t>
            </a:r>
            <a:endParaRPr lang="ru-RU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E3DEF-744F-A6DF-AA3D-96FE4CE3C6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4405350" y="6157276"/>
            <a:ext cx="1935125" cy="251426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DB8BC45-1F3F-2351-EA0E-450A11126B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7269584" y="6157277"/>
            <a:ext cx="2025616" cy="2581609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E296ACF6-F658-651E-0B22-26D0A888D2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0281088" y="6157276"/>
            <a:ext cx="2025616" cy="25816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4DD8491C-849F-48AB-07B3-BCCC56C0ED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3194699" y="6158531"/>
            <a:ext cx="2025616" cy="2581609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31F1E210-B5D5-0B87-7D51-533E75EEA2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6115699" y="6158531"/>
            <a:ext cx="2025616" cy="258160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5B77CEA-FFAC-D588-9665-DC327E47C7E1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20DB0DB-D933-62A1-E081-53FE3B1BE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8FA1D611-1C29-8E13-D536-9200A8C587A7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790854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3">
            <a:extLst>
              <a:ext uri="{FF2B5EF4-FFF2-40B4-BE49-F238E27FC236}">
                <a16:creationId xmlns:a16="http://schemas.microsoft.com/office/drawing/2014/main" id="{94AD2E51-C620-2DAF-A811-A1414A7F21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270470" y="6157276"/>
            <a:ext cx="1935125" cy="251426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112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Pipelines</a:t>
            </a:r>
            <a:endParaRPr lang="ru-RU" dirty="0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9EA58B89-CEC0-C223-B7C4-6405CD208B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4405350" y="6157276"/>
            <a:ext cx="1935125" cy="2514267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5C3BF84-BF4E-1176-0BA3-54B437F82F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0281088" y="6157276"/>
            <a:ext cx="2025616" cy="2581609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CA57AB8-AE39-D515-B67E-8BFF21283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3194699" y="6158531"/>
            <a:ext cx="2025616" cy="2581609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FE7A5D8E-03B2-6FCA-5754-683949EB1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6115699" y="6158531"/>
            <a:ext cx="2025616" cy="258160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865A1AE-7B1A-B289-0E9D-09A30E0867E9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5CEAD41-80EF-3CA8-3FFA-6C14E72DD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92D7A87B-5BB5-B0C2-27C4-728C73A12179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519151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3">
            <a:extLst>
              <a:ext uri="{FF2B5EF4-FFF2-40B4-BE49-F238E27FC236}">
                <a16:creationId xmlns:a16="http://schemas.microsoft.com/office/drawing/2014/main" id="{1036E095-6AE9-0C95-14FD-00979F6BCF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0318470" y="6157276"/>
            <a:ext cx="1935125" cy="251426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113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Pipelines</a:t>
            </a:r>
            <a:endParaRPr lang="ru-RU" dirty="0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6D742382-5288-B63C-BC4B-742EB1C999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270470" y="6157276"/>
            <a:ext cx="1935125" cy="2514267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4C1B1D04-74F0-6404-0B95-1C8075C132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4405350" y="6157276"/>
            <a:ext cx="1935125" cy="2514267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7108160B-4C96-8AF3-8E68-DCC47239A3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3194699" y="6158531"/>
            <a:ext cx="2025616" cy="2581609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C38C9C26-EFFF-2726-6C8C-CCECBBB274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6115699" y="6158531"/>
            <a:ext cx="2025616" cy="258160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B99D892-B5F2-98B0-39F9-022F1D56A256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21D16E9-7778-A840-3EDC-3F3DDCC80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CCFA090-32A0-7708-B7C7-F9E8EC5706F2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922242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>
            <a:extLst>
              <a:ext uri="{FF2B5EF4-FFF2-40B4-BE49-F238E27FC236}">
                <a16:creationId xmlns:a16="http://schemas.microsoft.com/office/drawing/2014/main" id="{F7C2EF59-957C-0DD7-BCEA-010C6ED3D5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3244550" y="6157276"/>
            <a:ext cx="1935125" cy="251426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114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Pipelines</a:t>
            </a:r>
            <a:endParaRPr lang="ru-RU" dirty="0"/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21894BF0-A2E9-77C8-6494-AF490A8BE8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0318470" y="6157276"/>
            <a:ext cx="1935125" cy="2514267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365ABD51-BB89-EEB9-46AC-39A5F6461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270470" y="6157276"/>
            <a:ext cx="1935125" cy="2514267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BE219C92-09C2-4509-7259-73B66F2CDD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4405350" y="6157276"/>
            <a:ext cx="1935125" cy="2514267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9E10F626-663B-F91D-1EA4-4DBD90A43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6115699" y="6158531"/>
            <a:ext cx="2025616" cy="258160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9E7596A-7483-FB11-5271-98BE3DA26870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880D43A-37A9-CE17-8C39-0A19AAD39E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8AF3D29-0548-8B6D-5FEB-FE586C2111AE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299179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06A7EE-31DC-900C-D882-94623CC12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1" t="27211" r="79738" b="54177"/>
          <a:stretch/>
        </p:blipFill>
        <p:spPr>
          <a:xfrm>
            <a:off x="16240467" y="6026150"/>
            <a:ext cx="1809408" cy="25527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115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Pipelines</a:t>
            </a:r>
            <a:endParaRPr lang="ru-RU" dirty="0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001E5B91-CDE2-76EC-43C5-B7F2988040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3244550" y="6157276"/>
            <a:ext cx="1935125" cy="2514267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1316CC08-3342-6F14-D010-2D20EEA5BC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0318470" y="6157276"/>
            <a:ext cx="1935125" cy="2514267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59D76A5F-0817-6F59-4331-63FC67ECBF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270470" y="6157276"/>
            <a:ext cx="1935125" cy="2514267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95E250AA-93A2-F272-A5CB-42F4D92591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4405350" y="6157276"/>
            <a:ext cx="1935125" cy="2514267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427B26E-C254-52C6-F072-754D5D772055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7A8B71E-1E46-1025-FC88-39B7CADFAD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F972BEDD-5A68-1375-A0BE-2831CF88F73E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949867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>
            <a:extLst>
              <a:ext uri="{FF2B5EF4-FFF2-40B4-BE49-F238E27FC236}">
                <a16:creationId xmlns:a16="http://schemas.microsoft.com/office/drawing/2014/main" id="{0E1A692E-3812-9DB9-34FA-3BBF9C2175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4322913" y="6158531"/>
            <a:ext cx="2025616" cy="2581609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116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Pipelines</a:t>
            </a:r>
            <a:endParaRPr lang="ru-RU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88055A20-04B9-629F-1617-60C50B62E0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1" t="27211" r="79738" b="54177"/>
          <a:stretch/>
        </p:blipFill>
        <p:spPr>
          <a:xfrm>
            <a:off x="16240467" y="6026150"/>
            <a:ext cx="1809408" cy="2552700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BF6DCBF5-1238-6687-5113-5857C25E4A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3244550" y="6157276"/>
            <a:ext cx="1935125" cy="2514267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CAC77830-7C13-4856-C6B2-CBAC7CE9CD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0318470" y="6157276"/>
            <a:ext cx="1935125" cy="2514267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6C90A143-BC74-1E2E-3C59-863DC1E5E8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270470" y="6157276"/>
            <a:ext cx="1935125" cy="2514267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EE8026E-D4ED-7DD3-CBFA-A6126BDE73F0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E083AF4-6470-D971-7347-8303DDCC3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69C79025-E711-5361-23EB-06D196FE20AE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973254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3">
            <a:extLst>
              <a:ext uri="{FF2B5EF4-FFF2-40B4-BE49-F238E27FC236}">
                <a16:creationId xmlns:a16="http://schemas.microsoft.com/office/drawing/2014/main" id="{88033D60-141D-6AC9-EF24-581CFE8FBF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6084003" y="6157276"/>
            <a:ext cx="1935125" cy="251426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117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Pipelines</a:t>
            </a:r>
            <a:endParaRPr lang="ru-RU" dirty="0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8CC48F4C-660D-6F7E-9AA0-CA1B76E786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4322913" y="6158531"/>
            <a:ext cx="2025616" cy="258160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0380A195-A381-B5DE-31FF-898644E79F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3244550" y="6157276"/>
            <a:ext cx="1935125" cy="2514267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D163867C-4DD9-2EC9-2833-747431BAD5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0318470" y="6157276"/>
            <a:ext cx="1935125" cy="2514267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06BBBFE6-9B94-5761-89C5-936967104D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270470" y="6157276"/>
            <a:ext cx="1935125" cy="2514267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A32F6B7-80B5-5CA0-DCC7-F59D921F81DC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1DBB4C1-A70C-A32C-5919-820C012BF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45D84BC5-598A-55BA-79D5-4E30D040530D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687676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id="{47B5FA95-A732-F8F2-9A1F-F1DFB84954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1" t="27211" r="79738" b="54177"/>
          <a:stretch/>
        </p:blipFill>
        <p:spPr>
          <a:xfrm>
            <a:off x="4500563" y="6026150"/>
            <a:ext cx="1809408" cy="25527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118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Pipelines</a:t>
            </a:r>
            <a:endParaRPr lang="ru-RU" dirty="0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74FFFF19-949F-9F41-C26D-1BC08EEBC7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6084003" y="6157276"/>
            <a:ext cx="1935125" cy="2514267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AC41F3CA-CDC8-C00F-798D-7193F4B870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3244550" y="6157276"/>
            <a:ext cx="1935125" cy="2514267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E045B5CE-BA41-0503-A9C6-EC5AC0D253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0318470" y="6157276"/>
            <a:ext cx="1935125" cy="2514267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60CFAFF1-C13A-8BC9-1E51-0912AAD818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270470" y="6157276"/>
            <a:ext cx="1935125" cy="2514267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4C596B1-43D6-6912-564F-C42184FBB06C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9DE86A9-5521-539B-9B9A-922D8992C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10CDB477-D27D-AA25-3B37-7598B53450D3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118025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>
            <a:extLst>
              <a:ext uri="{FF2B5EF4-FFF2-40B4-BE49-F238E27FC236}">
                <a16:creationId xmlns:a16="http://schemas.microsoft.com/office/drawing/2014/main" id="{C5258B41-5EE9-2A2F-FEDE-197E3A678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7235859" y="6140530"/>
            <a:ext cx="2025616" cy="2581609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119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Pipelines</a:t>
            </a:r>
            <a:endParaRPr lang="ru-RU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1369F058-1D8D-C515-24C1-E635D19385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1" t="27211" r="79738" b="54177"/>
          <a:stretch/>
        </p:blipFill>
        <p:spPr>
          <a:xfrm>
            <a:off x="4500563" y="6026150"/>
            <a:ext cx="1809408" cy="2552700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F3C341CB-54E0-05D5-B7C7-BD503D6152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6084003" y="6157276"/>
            <a:ext cx="1935125" cy="2514267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B17689F4-8A7A-BC79-B647-A91C14D5E0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3244550" y="6157276"/>
            <a:ext cx="1935125" cy="2514267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9C6F2E03-A3B4-690A-875C-9EB56D1725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0318470" y="6157276"/>
            <a:ext cx="1935125" cy="2514267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D2A4B7F-5E4B-3D7B-7412-F7E5EAC5B0CF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7DF3975-746C-7C6E-AEF7-5E6F85EDFE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72FD89E7-4159-EE66-2DDE-8EC390292A62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1687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3FA8812-F2FE-52E1-4486-187C0F397C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36898" r="77815" b="39070"/>
          <a:stretch/>
        </p:blipFill>
        <p:spPr>
          <a:xfrm>
            <a:off x="10240611" y="5686922"/>
            <a:ext cx="4378650" cy="329617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F2795D5-D76C-402F-8EE8-FD707A2B5A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107119" y="3912239"/>
            <a:ext cx="4378650" cy="329617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CC0364D-F077-7CB9-135E-D6BC72DE1D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017439" y="7335010"/>
            <a:ext cx="4378650" cy="329617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404C166-75A1-AAC4-ABDF-2936B03D83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5699682" y="7124174"/>
            <a:ext cx="4378650" cy="329617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25E1476-2061-E7D8-F7B5-05CA1B6339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5587640" y="3935225"/>
            <a:ext cx="4378650" cy="32961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509C788-78DB-8555-835F-66D154E672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8709008" y="7211640"/>
            <a:ext cx="4378650" cy="329617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5A3941A-2275-8242-867D-9301EC304F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8540669" y="3830331"/>
            <a:ext cx="4378650" cy="329617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F80A435-C3C5-7A2F-1335-F92876185B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4409390" y="5782262"/>
            <a:ext cx="4378650" cy="329617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741C03D3-FA44-40EC-9A21-1FC4FEA3E22E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Serverless</a:t>
            </a:r>
            <a:endParaRPr lang="ru-RU" dirty="0"/>
          </a:p>
        </p:txBody>
      </p:sp>
      <p:sp>
        <p:nvSpPr>
          <p:cNvPr id="2" name="TextBox 41">
            <a:extLst>
              <a:ext uri="{FF2B5EF4-FFF2-40B4-BE49-F238E27FC236}">
                <a16:creationId xmlns:a16="http://schemas.microsoft.com/office/drawing/2014/main" id="{8BED4899-8132-20F4-D23A-BE4BBE05B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0826" y="5996186"/>
            <a:ext cx="4743950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" sz="3200" dirty="0"/>
              <a:t>Object Storage</a:t>
            </a:r>
            <a:endParaRPr lang="ru-RU" altLang="ru-RU" sz="3200" dirty="0"/>
          </a:p>
        </p:txBody>
      </p:sp>
      <p:pic>
        <p:nvPicPr>
          <p:cNvPr id="3" name="Picture 45">
            <a:extLst>
              <a:ext uri="{FF2B5EF4-FFF2-40B4-BE49-F238E27FC236}">
                <a16:creationId xmlns:a16="http://schemas.microsoft.com/office/drawing/2014/main" id="{941CE97C-42CC-85FF-16E3-C99B0B8F80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0826" y="4652734"/>
            <a:ext cx="1080000" cy="1080000"/>
          </a:xfrm>
          <a:prstGeom prst="rect">
            <a:avLst/>
          </a:prstGeom>
        </p:spPr>
      </p:pic>
      <p:sp>
        <p:nvSpPr>
          <p:cNvPr id="5" name="TextBox 41">
            <a:extLst>
              <a:ext uri="{FF2B5EF4-FFF2-40B4-BE49-F238E27FC236}">
                <a16:creationId xmlns:a16="http://schemas.microsoft.com/office/drawing/2014/main" id="{6A945CB3-B3AB-2A69-1E3F-AC3A34EFF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4776" y="5996186"/>
            <a:ext cx="5103812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" sz="3200" dirty="0"/>
              <a:t>Message Queue</a:t>
            </a:r>
            <a:endParaRPr lang="ru-RU" altLang="ru-RU" sz="3200" dirty="0"/>
          </a:p>
        </p:txBody>
      </p:sp>
      <p:pic>
        <p:nvPicPr>
          <p:cNvPr id="7" name="Picture 47">
            <a:extLst>
              <a:ext uri="{FF2B5EF4-FFF2-40B4-BE49-F238E27FC236}">
                <a16:creationId xmlns:a16="http://schemas.microsoft.com/office/drawing/2014/main" id="{AE68098C-0AC7-9C7E-26D1-DDC1273393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4776" y="4652734"/>
            <a:ext cx="1080000" cy="108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80AA77-2A9E-F57C-686C-86A60F053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0826" y="9168607"/>
            <a:ext cx="4743950" cy="10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" sz="3200" dirty="0"/>
              <a:t>Managed Service </a:t>
            </a:r>
            <a:br>
              <a:rPr lang="ru-RU" sz="3200" dirty="0"/>
            </a:br>
            <a:r>
              <a:rPr lang="en" sz="3200" dirty="0"/>
              <a:t>for MongoDB</a:t>
            </a:r>
            <a:endParaRPr lang="ru-RU" altLang="ru-RU" sz="3200" dirty="0"/>
          </a:p>
        </p:txBody>
      </p:sp>
      <p:pic>
        <p:nvPicPr>
          <p:cNvPr id="11" name="Picture 61">
            <a:extLst>
              <a:ext uri="{FF2B5EF4-FFF2-40B4-BE49-F238E27FC236}">
                <a16:creationId xmlns:a16="http://schemas.microsoft.com/office/drawing/2014/main" id="{5F7B24D2-3EC1-415E-AD44-F3BD81FB29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0826" y="7838335"/>
            <a:ext cx="1080000" cy="10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2C3554-CE84-7F60-E74D-5742283B8D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1281" y="7728607"/>
            <a:ext cx="1080000" cy="1080000"/>
          </a:xfrm>
          <a:prstGeom prst="rect">
            <a:avLst/>
          </a:prstGeom>
        </p:spPr>
      </p:pic>
      <p:sp>
        <p:nvSpPr>
          <p:cNvPr id="13" name="TextBox 41">
            <a:extLst>
              <a:ext uri="{FF2B5EF4-FFF2-40B4-BE49-F238E27FC236}">
                <a16:creationId xmlns:a16="http://schemas.microsoft.com/office/drawing/2014/main" id="{17456201-83A1-C9F8-7165-8F5784319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1281" y="9168607"/>
            <a:ext cx="3734139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-US" sz="3200" dirty="0"/>
              <a:t>Data Streams</a:t>
            </a:r>
            <a:endParaRPr lang="ru-RU" altLang="ru-RU" sz="3200" dirty="0"/>
          </a:p>
        </p:txBody>
      </p:sp>
      <p:sp>
        <p:nvSpPr>
          <p:cNvPr id="14" name="TextBox 41">
            <a:extLst>
              <a:ext uri="{FF2B5EF4-FFF2-40B4-BE49-F238E27FC236}">
                <a16:creationId xmlns:a16="http://schemas.microsoft.com/office/drawing/2014/main" id="{3B9A3B83-A833-2632-809E-AA0CE0A6E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9802" y="7905547"/>
            <a:ext cx="508905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" sz="3200" dirty="0"/>
              <a:t>Cloud Functions</a:t>
            </a:r>
            <a:endParaRPr lang="ru-RU" altLang="ru-RU" sz="3200" dirty="0"/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5A3951B4-A829-A8C0-E206-CDE2A42440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9802" y="6483949"/>
            <a:ext cx="1080000" cy="1080000"/>
          </a:xfrm>
          <a:prstGeom prst="rect">
            <a:avLst/>
          </a:prstGeom>
        </p:spPr>
      </p:pic>
      <p:sp>
        <p:nvSpPr>
          <p:cNvPr id="20" name="TextBox 41">
            <a:extLst>
              <a:ext uri="{FF2B5EF4-FFF2-40B4-BE49-F238E27FC236}">
                <a16:creationId xmlns:a16="http://schemas.microsoft.com/office/drawing/2014/main" id="{09A1C1A8-5F97-AE60-CE64-40D16DD2F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4942" y="9042889"/>
            <a:ext cx="3653163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" sz="3200" dirty="0"/>
              <a:t>Key Management Service</a:t>
            </a:r>
            <a:endParaRPr lang="ru-RU" altLang="ru-RU" sz="3200" dirty="0"/>
          </a:p>
        </p:txBody>
      </p:sp>
      <p:pic>
        <p:nvPicPr>
          <p:cNvPr id="21" name="Picture 28">
            <a:extLst>
              <a:ext uri="{FF2B5EF4-FFF2-40B4-BE49-F238E27FC236}">
                <a16:creationId xmlns:a16="http://schemas.microsoft.com/office/drawing/2014/main" id="{1A6BA928-D1BC-CC90-ED03-669F16EFF1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4942" y="7728607"/>
            <a:ext cx="1080000" cy="1080000"/>
          </a:xfrm>
          <a:prstGeom prst="rect">
            <a:avLst/>
          </a:prstGeom>
        </p:spPr>
      </p:pic>
      <p:sp>
        <p:nvSpPr>
          <p:cNvPr id="22" name="TextBox 41">
            <a:extLst>
              <a:ext uri="{FF2B5EF4-FFF2-40B4-BE49-F238E27FC236}">
                <a16:creationId xmlns:a16="http://schemas.microsoft.com/office/drawing/2014/main" id="{1511AF3B-B3A5-D1C3-00DC-CA35D7078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2666" y="5991506"/>
            <a:ext cx="508905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" sz="3200" dirty="0"/>
              <a:t>Lockbox</a:t>
            </a:r>
            <a:endParaRPr lang="ru-RU" altLang="ru-RU" sz="3200" dirty="0"/>
          </a:p>
        </p:txBody>
      </p:sp>
      <p:pic>
        <p:nvPicPr>
          <p:cNvPr id="23" name="Picture 29">
            <a:extLst>
              <a:ext uri="{FF2B5EF4-FFF2-40B4-BE49-F238E27FC236}">
                <a16:creationId xmlns:a16="http://schemas.microsoft.com/office/drawing/2014/main" id="{7455013A-BA79-0936-14E3-472F5A554F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4942" y="4641478"/>
            <a:ext cx="1080000" cy="1067441"/>
          </a:xfrm>
          <a:prstGeom prst="rect">
            <a:avLst/>
          </a:prstGeom>
        </p:spPr>
      </p:pic>
      <p:sp>
        <p:nvSpPr>
          <p:cNvPr id="24" name="TextBox 41">
            <a:extLst>
              <a:ext uri="{FF2B5EF4-FFF2-40B4-BE49-F238E27FC236}">
                <a16:creationId xmlns:a16="http://schemas.microsoft.com/office/drawing/2014/main" id="{837D843D-5D42-73C2-6904-4BCFCC7A5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8452" y="7938365"/>
            <a:ext cx="4378650" cy="60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noAutofit/>
          </a:bodyPr>
          <a:lstStyle/>
          <a:p>
            <a:r>
              <a:rPr lang="en" sz="3200" dirty="0"/>
              <a:t>API Gateway </a:t>
            </a:r>
            <a:endParaRPr lang="ru-RU" altLang="ru-RU" sz="3200" dirty="0"/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E8B2402B-F86B-A7E0-8ECE-F4393338DFC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51414" y="6498353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3069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>
            <a:extLst>
              <a:ext uri="{FF2B5EF4-FFF2-40B4-BE49-F238E27FC236}">
                <a16:creationId xmlns:a16="http://schemas.microsoft.com/office/drawing/2014/main" id="{AB0C83A5-AA69-8BFD-BCB9-5AC2068B73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4374870" y="6157276"/>
            <a:ext cx="1935125" cy="251426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120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Pipelines</a:t>
            </a:r>
            <a:endParaRPr lang="ru-RU" dirty="0"/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4E3ADC5F-F58B-6711-C4CF-E1453EAC3B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7235859" y="6140530"/>
            <a:ext cx="2025616" cy="2581609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0B5F9D4D-C503-77D2-83E4-B38CA9C486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6084003" y="6157276"/>
            <a:ext cx="1935125" cy="2514267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697A3C1F-5301-5918-A21A-E4FD64C8D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3244550" y="6157276"/>
            <a:ext cx="1935125" cy="2514267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B97E23C7-2F95-400B-98D3-B4B8024C12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0318470" y="6157276"/>
            <a:ext cx="1935125" cy="2514267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3692F2D-A6BF-6EFB-E582-2A7ACDFF42E2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4244800-ECB1-F283-CAF3-E0E70DFC68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7C0B070A-5A5F-B3FB-2272-DC482DF770F8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32263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166093-B811-7FD2-8089-15B04D1F88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1" t="27211" r="79738" b="54177"/>
          <a:stretch/>
        </p:blipFill>
        <p:spPr>
          <a:xfrm>
            <a:off x="7371496" y="5930064"/>
            <a:ext cx="1809408" cy="25527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121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Pipelines</a:t>
            </a:r>
            <a:endParaRPr lang="ru-RU" dirty="0"/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18107332-3548-64B8-E66A-DE022F1EFE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4374870" y="6157276"/>
            <a:ext cx="1935125" cy="2514267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B20A78B7-AADE-A56D-25E1-9A84E97E21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6084003" y="6157276"/>
            <a:ext cx="1935125" cy="2514267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B542227D-AA03-C207-34EA-57A25DCBDF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3244550" y="6157276"/>
            <a:ext cx="1935125" cy="2514267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7282D945-7FC4-F7A3-2D81-6B3BDF71A0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0318470" y="6157276"/>
            <a:ext cx="1935125" cy="2514267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834E812-657E-3EDC-7C97-9A10C90BAACF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2479900-4A76-1562-9EA9-E532D4EF45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9878EDC-605E-7605-3F64-282DA9DD5EF4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41408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3">
            <a:extLst>
              <a:ext uri="{FF2B5EF4-FFF2-40B4-BE49-F238E27FC236}">
                <a16:creationId xmlns:a16="http://schemas.microsoft.com/office/drawing/2014/main" id="{5BFD0510-5A9B-6085-C381-4953E9C7E1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214322" y="6157276"/>
            <a:ext cx="1935125" cy="2514267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28D40431-FA25-152C-92A0-572B0CF74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0346665" y="6139782"/>
            <a:ext cx="2025616" cy="2581609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122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Pipelines</a:t>
            </a:r>
            <a:endParaRPr lang="ru-RU" dirty="0"/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1D06133A-35F8-58E0-752A-0CB30C5103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4374870" y="6157276"/>
            <a:ext cx="1935125" cy="2514267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1C6B7CE-10AB-D892-8BA8-97F450A5FB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6084003" y="6157276"/>
            <a:ext cx="1935125" cy="2514267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A3ADBEE1-F11C-FC07-A841-0BECE98050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3244550" y="6157276"/>
            <a:ext cx="1935125" cy="2514267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613D124-4E02-8815-0073-C17EC3353D62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DFF5A20-45FC-9139-9B96-44BF8838D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0874B02-C06F-CF20-5E28-912538FCF1DC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37691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9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19D2CFB-47E4-55F1-16A9-A43EC4E20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>
                <a:solidFill>
                  <a:srgbClr val="97B4FF"/>
                </a:solidFill>
              </a:rPr>
              <a:pPr/>
              <a:t>123</a:t>
            </a:fld>
            <a:endParaRPr lang="ru-RU" dirty="0">
              <a:solidFill>
                <a:srgbClr val="97B4FF"/>
              </a:solidFill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64B71226-6946-3566-EA29-EFBCDF02B9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84000" y="1486600"/>
            <a:ext cx="8047363" cy="8573637"/>
          </a:xfrm>
        </p:spPr>
        <p:txBody>
          <a:bodyPr/>
          <a:lstStyle/>
          <a:p>
            <a:pPr lvl="3"/>
            <a:r>
              <a:rPr lang="ru-RU" dirty="0"/>
              <a:t>Что такое</a:t>
            </a:r>
            <a:r>
              <a:rPr lang="en-US" dirty="0"/>
              <a:t> Serverless</a:t>
            </a:r>
            <a:endParaRPr lang="ru-RU" dirty="0"/>
          </a:p>
          <a:p>
            <a:pPr lvl="3"/>
            <a:r>
              <a:rPr lang="ru-RU" dirty="0"/>
              <a:t>Как работают </a:t>
            </a:r>
            <a:br>
              <a:rPr lang="en-US" dirty="0"/>
            </a:br>
            <a:r>
              <a:rPr lang="en-US" dirty="0"/>
              <a:t>Cloud Functions</a:t>
            </a:r>
          </a:p>
          <a:p>
            <a:pPr lvl="3"/>
            <a:r>
              <a:rPr lang="ru-RU" dirty="0">
                <a:solidFill>
                  <a:schemeClr val="bg1"/>
                </a:solidFill>
              </a:rPr>
              <a:t>Внутреннее устройство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Cloud Functions</a:t>
            </a:r>
            <a:endParaRPr lang="ru-RU" dirty="0">
              <a:solidFill>
                <a:schemeClr val="bg1"/>
              </a:solidFill>
            </a:endParaRPr>
          </a:p>
          <a:p>
            <a:pPr marL="0" lvl="3" indent="0">
              <a:buNone/>
            </a:pPr>
            <a:endParaRPr lang="en-US" dirty="0"/>
          </a:p>
          <a:p>
            <a:pPr lvl="3"/>
            <a:endParaRPr lang="en-US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93BEDA-7659-B4E1-EFD6-BFB2329F7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r="4937"/>
          <a:stretch>
            <a:fillRect/>
          </a:stretch>
        </p:blipFill>
        <p:spPr>
          <a:xfrm>
            <a:off x="12584748" y="1260000"/>
            <a:ext cx="10258524" cy="11383257"/>
          </a:xfrm>
          <a:prstGeom prst="roundRect">
            <a:avLst>
              <a:gd name="adj" fmla="val 3482"/>
            </a:avLst>
          </a:prstGeom>
        </p:spPr>
      </p:pic>
    </p:spTree>
    <p:extLst>
      <p:ext uri="{BB962C8B-B14F-4D97-AF65-F5344CB8AC3E}">
        <p14:creationId xmlns:p14="http://schemas.microsoft.com/office/powerpoint/2010/main" val="422216194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124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 err="1"/>
              <a:t>Autoscaler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B1DADDBB-DCE1-4836-B6B8-C54CDD5083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79563" y="4750859"/>
            <a:ext cx="15976917" cy="6624917"/>
          </a:xfrm>
        </p:spPr>
        <p:txBody>
          <a:bodyPr/>
          <a:lstStyle/>
          <a:p>
            <a:pPr lvl="2"/>
            <a:r>
              <a:rPr lang="ru-RU" sz="4800"/>
              <a:t>Фоновый процесс</a:t>
            </a:r>
            <a:endParaRPr lang="en-US" sz="4800" dirty="0"/>
          </a:p>
          <a:p>
            <a:pPr lvl="2"/>
            <a:r>
              <a:rPr lang="ru-RU" sz="4800" dirty="0"/>
              <a:t>Запускается не чаще чем раз в </a:t>
            </a:r>
            <a:r>
              <a:rPr lang="en-US" sz="4800" dirty="0"/>
              <a:t>500</a:t>
            </a:r>
            <a:r>
              <a:rPr lang="ru-RU" sz="4800" dirty="0"/>
              <a:t> </a:t>
            </a:r>
            <a:r>
              <a:rPr lang="ru-RU" sz="4800" dirty="0" err="1"/>
              <a:t>мс</a:t>
            </a:r>
            <a:endParaRPr lang="ru-RU" sz="4800" dirty="0"/>
          </a:p>
          <a:p>
            <a:pPr lvl="2"/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60030818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125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Up Scale</a:t>
            </a:r>
            <a:endParaRPr lang="ru-RU" dirty="0"/>
          </a:p>
        </p:txBody>
      </p:sp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BEA56CCF-2916-915C-9466-23BA5671A0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11724005" y="3651250"/>
            <a:ext cx="5832475" cy="622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2F5813-D1B1-2773-5A8C-6C62B258C6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12143214" y="3669536"/>
            <a:ext cx="3360671" cy="14798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2E8AB5-72C2-517D-2EFE-0DDA3D58CA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33899" r="88101" b="41046"/>
          <a:stretch/>
        </p:blipFill>
        <p:spPr>
          <a:xfrm>
            <a:off x="12167754" y="4955646"/>
            <a:ext cx="1106488" cy="34365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FF8DE7-6302-02FC-2140-B4B514D2F8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13412037" y="4869356"/>
            <a:ext cx="3290888" cy="16618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475047-6BEB-869E-AB0C-E57F495C4A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13460773" y="6372281"/>
            <a:ext cx="3290888" cy="1661838"/>
          </a:xfrm>
          <a:prstGeom prst="rect">
            <a:avLst/>
          </a:prstGeom>
        </p:spPr>
      </p:pic>
      <p:sp>
        <p:nvSpPr>
          <p:cNvPr id="5" name="Текст 9">
            <a:extLst>
              <a:ext uri="{FF2B5EF4-FFF2-40B4-BE49-F238E27FC236}">
                <a16:creationId xmlns:a16="http://schemas.microsoft.com/office/drawing/2014/main" id="{1AFE69F5-51AB-8479-B623-06A6E109F459}"/>
              </a:ext>
            </a:extLst>
          </p:cNvPr>
          <p:cNvSpPr txBox="1">
            <a:spLocks/>
          </p:cNvSpPr>
          <p:nvPr/>
        </p:nvSpPr>
        <p:spPr>
          <a:xfrm>
            <a:off x="1579563" y="4750858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Очередь больше, чем </a:t>
            </a:r>
            <a:br>
              <a:rPr lang="ru-RU" sz="4800" dirty="0"/>
            </a:br>
            <a:r>
              <a:rPr lang="ru-RU" sz="4800" dirty="0"/>
              <a:t>количество экземпляров, на 30%</a:t>
            </a:r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05778942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126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Up Scale</a:t>
            </a:r>
            <a:endParaRPr lang="ru-RU" dirty="0"/>
          </a:p>
        </p:txBody>
      </p:sp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BEA56CCF-2916-915C-9466-23BA5671A0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11726026" y="3670522"/>
            <a:ext cx="5832475" cy="622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2F5813-D1B1-2773-5A8C-6C62B258C6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12145235" y="3688808"/>
            <a:ext cx="3360671" cy="14798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FF8DE7-6302-02FC-2140-B4B514D2F8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13414058" y="4888628"/>
            <a:ext cx="3290888" cy="16618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475047-6BEB-869E-AB0C-E57F495C4A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13462794" y="6391553"/>
            <a:ext cx="3290888" cy="16618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88554E-747A-DF15-1A34-E213F011DE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13462794" y="7889715"/>
            <a:ext cx="3290888" cy="16618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94A00C-5C76-4CA9-6E0A-BE36EF30A5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t="34454" r="88377" b="52305"/>
          <a:stretch/>
        </p:blipFill>
        <p:spPr>
          <a:xfrm>
            <a:off x="12043944" y="4992919"/>
            <a:ext cx="1100932" cy="1816100"/>
          </a:xfrm>
          <a:prstGeom prst="rect">
            <a:avLst/>
          </a:prstGeom>
        </p:spPr>
      </p:pic>
      <p:sp>
        <p:nvSpPr>
          <p:cNvPr id="5" name="Текст 9">
            <a:extLst>
              <a:ext uri="{FF2B5EF4-FFF2-40B4-BE49-F238E27FC236}">
                <a16:creationId xmlns:a16="http://schemas.microsoft.com/office/drawing/2014/main" id="{6F89C1F1-BBA2-6108-15AA-844FBBBFB80E}"/>
              </a:ext>
            </a:extLst>
          </p:cNvPr>
          <p:cNvSpPr txBox="1">
            <a:spLocks/>
          </p:cNvSpPr>
          <p:nvPr/>
        </p:nvSpPr>
        <p:spPr>
          <a:xfrm>
            <a:off x="1579564" y="4750858"/>
            <a:ext cx="10247312" cy="513152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Очередь больше, чем </a:t>
            </a:r>
            <a:br>
              <a:rPr lang="ru-RU" sz="4800" dirty="0"/>
            </a:br>
            <a:r>
              <a:rPr lang="ru-RU" sz="4800" dirty="0"/>
              <a:t>количество экземпляров, на 30%</a:t>
            </a:r>
          </a:p>
          <a:p>
            <a:pPr lvl="2"/>
            <a:r>
              <a:rPr lang="ru-RU" sz="4800" dirty="0"/>
              <a:t>Создаём экземпляр тут же</a:t>
            </a:r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73036871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127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Up Scale</a:t>
            </a:r>
            <a:endParaRPr lang="ru-RU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ED7199-3690-518F-59B5-BE99E5984816}"/>
              </a:ext>
            </a:extLst>
          </p:cNvPr>
          <p:cNvGrpSpPr/>
          <p:nvPr/>
        </p:nvGrpSpPr>
        <p:grpSpPr>
          <a:xfrm>
            <a:off x="10571600" y="3956998"/>
            <a:ext cx="5437899" cy="5802004"/>
            <a:chOff x="14174268" y="4384675"/>
            <a:chExt cx="5832475" cy="6223000"/>
          </a:xfrm>
        </p:grpSpPr>
        <p:pic>
          <p:nvPicPr>
            <p:cNvPr id="9" name="Picture Placeholder 4">
              <a:extLst>
                <a:ext uri="{FF2B5EF4-FFF2-40B4-BE49-F238E27FC236}">
                  <a16:creationId xmlns:a16="http://schemas.microsoft.com/office/drawing/2014/main" id="{BEA56CCF-2916-915C-9466-23BA5671A0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A2F5813-D1B1-2773-5A8C-6C62B258C6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F2E8AB5-72C2-517D-2EFE-0DDA3D58C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" t="33899" r="88101" b="41046"/>
            <a:stretch/>
          </p:blipFill>
          <p:spPr>
            <a:xfrm>
              <a:off x="14618017" y="5689071"/>
              <a:ext cx="1106488" cy="343652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8FF8DE7-6302-02FC-2140-B4B514D2F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3475047-6BEB-869E-AB0C-E57F495C4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388554E-747A-DF15-1A34-E213F011D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E1C574-ED90-811F-6166-C1E070B46320}"/>
              </a:ext>
            </a:extLst>
          </p:cNvPr>
          <p:cNvGrpSpPr/>
          <p:nvPr/>
        </p:nvGrpSpPr>
        <p:grpSpPr>
          <a:xfrm>
            <a:off x="16166815" y="3976501"/>
            <a:ext cx="5437899" cy="5802004"/>
            <a:chOff x="14174268" y="4384675"/>
            <a:chExt cx="5832475" cy="6223000"/>
          </a:xfrm>
        </p:grpSpPr>
        <p:pic>
          <p:nvPicPr>
            <p:cNvPr id="16" name="Picture Placeholder 4">
              <a:extLst>
                <a:ext uri="{FF2B5EF4-FFF2-40B4-BE49-F238E27FC236}">
                  <a16:creationId xmlns:a16="http://schemas.microsoft.com/office/drawing/2014/main" id="{8B9F7795-6859-16B6-8A8A-1BA49D345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11BFFEA-7188-F68E-1752-576971B8D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B2299F6-E8E6-2F70-FC82-229201429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" t="33899" r="88101" b="41046"/>
            <a:stretch/>
          </p:blipFill>
          <p:spPr>
            <a:xfrm>
              <a:off x="14618017" y="5689071"/>
              <a:ext cx="1106488" cy="34365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EED4EED-F881-5EDE-6F66-2388052BE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9BF4F17-3F7B-1219-0CFD-23C93BEAB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44C9423-3DC1-EBC1-77F5-AE00B9D780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sp>
        <p:nvSpPr>
          <p:cNvPr id="5" name="Текст 9">
            <a:extLst>
              <a:ext uri="{FF2B5EF4-FFF2-40B4-BE49-F238E27FC236}">
                <a16:creationId xmlns:a16="http://schemas.microsoft.com/office/drawing/2014/main" id="{779A98C6-C00F-7CDF-6FA2-1497EF202059}"/>
              </a:ext>
            </a:extLst>
          </p:cNvPr>
          <p:cNvSpPr txBox="1">
            <a:spLocks/>
          </p:cNvSpPr>
          <p:nvPr/>
        </p:nvSpPr>
        <p:spPr>
          <a:xfrm>
            <a:off x="1579564" y="4739722"/>
            <a:ext cx="7078302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Сумма очередей больше, чем сумма экземпляров, на 30%</a:t>
            </a:r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3649974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128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Up Scale</a:t>
            </a:r>
            <a:endParaRPr lang="ru-RU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ED7199-3690-518F-59B5-BE99E5984816}"/>
              </a:ext>
            </a:extLst>
          </p:cNvPr>
          <p:cNvGrpSpPr/>
          <p:nvPr/>
        </p:nvGrpSpPr>
        <p:grpSpPr>
          <a:xfrm>
            <a:off x="10348910" y="4810457"/>
            <a:ext cx="3875607" cy="4135106"/>
            <a:chOff x="14174268" y="4384675"/>
            <a:chExt cx="5832475" cy="6223000"/>
          </a:xfrm>
        </p:grpSpPr>
        <p:pic>
          <p:nvPicPr>
            <p:cNvPr id="9" name="Picture Placeholder 4">
              <a:extLst>
                <a:ext uri="{FF2B5EF4-FFF2-40B4-BE49-F238E27FC236}">
                  <a16:creationId xmlns:a16="http://schemas.microsoft.com/office/drawing/2014/main" id="{BEA56CCF-2916-915C-9466-23BA5671A0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A2F5813-D1B1-2773-5A8C-6C62B258C6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F2E8AB5-72C2-517D-2EFE-0DDA3D58C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" t="33899" r="88101" b="41046"/>
            <a:stretch/>
          </p:blipFill>
          <p:spPr>
            <a:xfrm>
              <a:off x="14618017" y="5689071"/>
              <a:ext cx="1106488" cy="343652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8FF8DE7-6302-02FC-2140-B4B514D2F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3475047-6BEB-869E-AB0C-E57F495C4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388554E-747A-DF15-1A34-E213F011D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E1C574-ED90-811F-6166-C1E070B46320}"/>
              </a:ext>
            </a:extLst>
          </p:cNvPr>
          <p:cNvGrpSpPr/>
          <p:nvPr/>
        </p:nvGrpSpPr>
        <p:grpSpPr>
          <a:xfrm>
            <a:off x="14554294" y="4829960"/>
            <a:ext cx="3875607" cy="4135106"/>
            <a:chOff x="14174268" y="4384675"/>
            <a:chExt cx="5832475" cy="6223000"/>
          </a:xfrm>
        </p:grpSpPr>
        <p:pic>
          <p:nvPicPr>
            <p:cNvPr id="16" name="Picture Placeholder 4">
              <a:extLst>
                <a:ext uri="{FF2B5EF4-FFF2-40B4-BE49-F238E27FC236}">
                  <a16:creationId xmlns:a16="http://schemas.microsoft.com/office/drawing/2014/main" id="{8B9F7795-6859-16B6-8A8A-1BA49D345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11BFFEA-7188-F68E-1752-576971B8D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B2299F6-E8E6-2F70-FC82-229201429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" t="33899" r="88101" b="41046"/>
            <a:stretch/>
          </p:blipFill>
          <p:spPr>
            <a:xfrm>
              <a:off x="14618017" y="5689071"/>
              <a:ext cx="1106488" cy="34365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EED4EED-F881-5EDE-6F66-2388052BE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9BF4F17-3F7B-1219-0CFD-23C93BEAB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44C9423-3DC1-EBC1-77F5-AE00B9D780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pic>
        <p:nvPicPr>
          <p:cNvPr id="25" name="Picture Placeholder 4">
            <a:extLst>
              <a:ext uri="{FF2B5EF4-FFF2-40B4-BE49-F238E27FC236}">
                <a16:creationId xmlns:a16="http://schemas.microsoft.com/office/drawing/2014/main" id="{C6F36BD5-39E7-8F7B-858B-C1EF67FEDE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18828374" y="4888995"/>
            <a:ext cx="3875607" cy="41351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1CD46AC-1046-2BF6-0C44-5CDA9AEB9B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19106933" y="4901146"/>
            <a:ext cx="2233124" cy="9833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0F4E24-8219-D157-A5CD-B5C8CD2520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19950050" y="5698411"/>
            <a:ext cx="2186754" cy="1104271"/>
          </a:xfrm>
          <a:prstGeom prst="rect">
            <a:avLst/>
          </a:prstGeom>
        </p:spPr>
      </p:pic>
      <p:sp>
        <p:nvSpPr>
          <p:cNvPr id="5" name="Текст 9">
            <a:extLst>
              <a:ext uri="{FF2B5EF4-FFF2-40B4-BE49-F238E27FC236}">
                <a16:creationId xmlns:a16="http://schemas.microsoft.com/office/drawing/2014/main" id="{4F6C7A33-F981-B03D-2C7D-F6CF8B4BB63E}"/>
              </a:ext>
            </a:extLst>
          </p:cNvPr>
          <p:cNvSpPr txBox="1">
            <a:spLocks/>
          </p:cNvSpPr>
          <p:nvPr/>
        </p:nvSpPr>
        <p:spPr>
          <a:xfrm>
            <a:off x="1579563" y="4739721"/>
            <a:ext cx="7070661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Сумма очередей больше, чем сумма экземпляров, на 30%</a:t>
            </a:r>
          </a:p>
          <a:p>
            <a:pPr lvl="2"/>
            <a:r>
              <a:rPr lang="ru-RU" sz="4800" dirty="0"/>
              <a:t>Создаём экземпляр</a:t>
            </a:r>
            <a:br>
              <a:rPr lang="ru-RU" sz="4800" dirty="0"/>
            </a:br>
            <a:r>
              <a:rPr lang="ru-RU" sz="4800" dirty="0"/>
              <a:t>на новом </a:t>
            </a:r>
            <a:r>
              <a:rPr lang="en-US" sz="4800" dirty="0"/>
              <a:t>Engine</a:t>
            </a:r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25555148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129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Up Scale</a:t>
            </a:r>
            <a:endParaRPr lang="ru-RU" dirty="0"/>
          </a:p>
        </p:txBody>
      </p:sp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BEA56CCF-2916-915C-9466-23BA5671A0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10348910" y="4803807"/>
            <a:ext cx="3875607" cy="41351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2F5813-D1B1-2773-5A8C-6C62B258C6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10627469" y="4815958"/>
            <a:ext cx="2233124" cy="9833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FF8DE7-6302-02FC-2140-B4B514D2F8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11470586" y="5613223"/>
            <a:ext cx="2186754" cy="11042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475047-6BEB-869E-AB0C-E57F495C4A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11502971" y="6611898"/>
            <a:ext cx="2186754" cy="11042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88554E-747A-DF15-1A34-E213F011DE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11502971" y="7607408"/>
            <a:ext cx="2186754" cy="1104271"/>
          </a:xfrm>
          <a:prstGeom prst="rect">
            <a:avLst/>
          </a:prstGeom>
        </p:spPr>
      </p:pic>
      <p:pic>
        <p:nvPicPr>
          <p:cNvPr id="16" name="Picture Placeholder 4">
            <a:extLst>
              <a:ext uri="{FF2B5EF4-FFF2-40B4-BE49-F238E27FC236}">
                <a16:creationId xmlns:a16="http://schemas.microsoft.com/office/drawing/2014/main" id="{8B9F7795-6859-16B6-8A8A-1BA49D3451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14554294" y="4823310"/>
            <a:ext cx="3875607" cy="4135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1BFFEA-7188-F68E-1752-576971B8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14832853" y="4835461"/>
            <a:ext cx="2233124" cy="9833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ED4EED-F881-5EDE-6F66-2388052BE2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15675970" y="5632726"/>
            <a:ext cx="2186754" cy="11042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9BF4F17-3F7B-1219-0CFD-23C93BEAB0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15708355" y="6631401"/>
            <a:ext cx="2186754" cy="11042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4C9423-3DC1-EBC1-77F5-AE00B9D780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15708355" y="7626911"/>
            <a:ext cx="2186754" cy="1104271"/>
          </a:xfrm>
          <a:prstGeom prst="rect">
            <a:avLst/>
          </a:prstGeom>
        </p:spPr>
      </p:pic>
      <p:pic>
        <p:nvPicPr>
          <p:cNvPr id="25" name="Picture Placeholder 4">
            <a:extLst>
              <a:ext uri="{FF2B5EF4-FFF2-40B4-BE49-F238E27FC236}">
                <a16:creationId xmlns:a16="http://schemas.microsoft.com/office/drawing/2014/main" id="{C6F36BD5-39E7-8F7B-858B-C1EF67FEDE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18828374" y="4882345"/>
            <a:ext cx="3875607" cy="41351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1CD46AC-1046-2BF6-0C44-5CDA9AEB9B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19106933" y="4894496"/>
            <a:ext cx="2233124" cy="9833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0F4E24-8219-D157-A5CD-B5C8CD2520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19950050" y="5691761"/>
            <a:ext cx="2186754" cy="11042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735921-610C-E3A5-B0FB-E337C518E4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t="34454" r="88377" b="52305"/>
          <a:stretch/>
        </p:blipFill>
        <p:spPr>
          <a:xfrm>
            <a:off x="19016785" y="5559835"/>
            <a:ext cx="1100932" cy="18161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887967-4280-A2D3-EA28-8F54DED986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t="34454" r="88377" b="52305"/>
          <a:stretch/>
        </p:blipFill>
        <p:spPr>
          <a:xfrm>
            <a:off x="14756289" y="5632726"/>
            <a:ext cx="1100932" cy="18161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0A650-FB70-EB0D-CA1A-33B72238AE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t="34454" r="88377" b="52305"/>
          <a:stretch/>
        </p:blipFill>
        <p:spPr>
          <a:xfrm>
            <a:off x="10499458" y="5613223"/>
            <a:ext cx="1100932" cy="1816100"/>
          </a:xfrm>
          <a:prstGeom prst="rect">
            <a:avLst/>
          </a:prstGeom>
        </p:spPr>
      </p:pic>
      <p:sp>
        <p:nvSpPr>
          <p:cNvPr id="5" name="Текст 9">
            <a:extLst>
              <a:ext uri="{FF2B5EF4-FFF2-40B4-BE49-F238E27FC236}">
                <a16:creationId xmlns:a16="http://schemas.microsoft.com/office/drawing/2014/main" id="{2599B7F3-5D65-3E4A-533C-2C071AB176BA}"/>
              </a:ext>
            </a:extLst>
          </p:cNvPr>
          <p:cNvSpPr txBox="1">
            <a:spLocks/>
          </p:cNvSpPr>
          <p:nvPr/>
        </p:nvSpPr>
        <p:spPr>
          <a:xfrm>
            <a:off x="1579563" y="4744150"/>
            <a:ext cx="7405423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Сумма очередей больше, чем сумма экземпляров, на 30%</a:t>
            </a:r>
          </a:p>
          <a:p>
            <a:pPr lvl="2"/>
            <a:r>
              <a:rPr lang="ru-RU" sz="4800" dirty="0"/>
              <a:t>Создаём экземпляр</a:t>
            </a:r>
            <a:br>
              <a:rPr lang="ru-RU" sz="4800" dirty="0"/>
            </a:br>
            <a:r>
              <a:rPr lang="ru-RU" sz="4800" dirty="0"/>
              <a:t>на новом </a:t>
            </a:r>
            <a:r>
              <a:rPr lang="en-US" sz="4800" dirty="0"/>
              <a:t>Engine</a:t>
            </a:r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725225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05574B-520D-5E28-B9C5-F83BB2052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-653143"/>
            <a:ext cx="24384000" cy="13716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1B624-1182-3A48-9D7A-109FE3044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083998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03AF56-7827-771B-BFA2-7B4432B4A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000" y="447675"/>
            <a:ext cx="24384000" cy="13716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130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Создаём экземпляр</a:t>
            </a:r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8E322F60-9DFC-A1FD-2A7F-3444662FF9C6}"/>
              </a:ext>
            </a:extLst>
          </p:cNvPr>
          <p:cNvSpPr txBox="1">
            <a:spLocks/>
          </p:cNvSpPr>
          <p:nvPr/>
        </p:nvSpPr>
        <p:spPr>
          <a:xfrm>
            <a:off x="1579564" y="4746625"/>
            <a:ext cx="6914732" cy="25590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/>
              <a:t>Взяли виртуалку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53011272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0F4DC9D2-0728-8708-DE02-CDA5C2006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000" y="446400"/>
            <a:ext cx="24384000" cy="13716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131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Создаём экземпляр</a:t>
            </a:r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86C8ECA2-0F4E-0F60-A40B-E33BDF06F649}"/>
              </a:ext>
            </a:extLst>
          </p:cNvPr>
          <p:cNvSpPr txBox="1">
            <a:spLocks/>
          </p:cNvSpPr>
          <p:nvPr/>
        </p:nvSpPr>
        <p:spPr>
          <a:xfrm>
            <a:off x="1579563" y="4746625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/>
              <a:t>Взяли виртуалку</a:t>
            </a:r>
          </a:p>
          <a:p>
            <a:pPr lvl="2"/>
            <a:r>
              <a:rPr lang="ru-RU" sz="4800"/>
              <a:t>Смонтировали диск</a:t>
            </a:r>
          </a:p>
          <a:p>
            <a:pPr lvl="2"/>
            <a:r>
              <a:rPr lang="ru-RU" sz="4800"/>
              <a:t>Добавили память</a:t>
            </a:r>
          </a:p>
          <a:p>
            <a:pPr marL="0" lvl="2" indent="0">
              <a:buFont typeface="Arial" panose="020B0604020202020204" pitchFamily="34" charset="0"/>
              <a:buNone/>
            </a:pP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41787393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132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Memory hot plug</a:t>
            </a:r>
            <a:endParaRPr lang="ru-RU" dirty="0"/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43CB0070-7C65-5C0C-6C5D-D7F9221B3C3D}"/>
              </a:ext>
            </a:extLst>
          </p:cNvPr>
          <p:cNvSpPr txBox="1">
            <a:spLocks/>
          </p:cNvSpPr>
          <p:nvPr/>
        </p:nvSpPr>
        <p:spPr>
          <a:xfrm>
            <a:off x="1579563" y="4746623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Добавляем 128</a:t>
            </a:r>
            <a:r>
              <a:rPr lang="en-US" sz="4800" dirty="0"/>
              <a:t> MB </a:t>
            </a:r>
            <a:r>
              <a:rPr lang="ru-RU" sz="4800" dirty="0"/>
              <a:t>—</a:t>
            </a:r>
            <a:r>
              <a:rPr lang="en-US" sz="4800" dirty="0"/>
              <a:t> Ok</a:t>
            </a:r>
          </a:p>
          <a:p>
            <a:pPr lvl="2"/>
            <a:r>
              <a:rPr lang="ru-RU" sz="4800" dirty="0"/>
              <a:t>Добавляем </a:t>
            </a:r>
            <a:r>
              <a:rPr lang="en-US" sz="4800" dirty="0"/>
              <a:t>512</a:t>
            </a:r>
            <a:r>
              <a:rPr lang="ru-RU" sz="4800" dirty="0"/>
              <a:t> </a:t>
            </a:r>
            <a:r>
              <a:rPr lang="en-US" sz="4800" dirty="0"/>
              <a:t>MB </a:t>
            </a:r>
            <a:r>
              <a:rPr lang="ru-RU" sz="4800" dirty="0"/>
              <a:t>—</a:t>
            </a:r>
            <a:r>
              <a:rPr lang="en-US" sz="4800" dirty="0"/>
              <a:t> Fail</a:t>
            </a:r>
            <a:endParaRPr lang="ru-RU" sz="4800" dirty="0"/>
          </a:p>
          <a:p>
            <a:pPr lvl="2"/>
            <a:endParaRPr lang="ru-RU" sz="4800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F74E5A2-660D-1751-140E-43076918263E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FB6064C2-00A9-24DB-DBE1-7A0B9C8F0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F4B480E-8C53-6488-AEA0-A54129B1C7A2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18083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133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Для добавления</a:t>
            </a:r>
            <a:br>
              <a:rPr lang="ru-RU" dirty="0"/>
            </a:br>
            <a:r>
              <a:rPr lang="ru-RU" dirty="0"/>
              <a:t>памяти нужна память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6F0600F5-7D60-93F6-4684-AA42395F783F}"/>
              </a:ext>
            </a:extLst>
          </p:cNvPr>
          <p:cNvSpPr txBox="1">
            <a:spLocks/>
          </p:cNvSpPr>
          <p:nvPr/>
        </p:nvSpPr>
        <p:spPr>
          <a:xfrm>
            <a:off x="1579563" y="4746622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Добавляем 128</a:t>
            </a:r>
            <a:r>
              <a:rPr lang="en-US" sz="4800" dirty="0"/>
              <a:t> MB </a:t>
            </a:r>
            <a:r>
              <a:rPr lang="ru-RU" sz="4800" dirty="0"/>
              <a:t>—</a:t>
            </a:r>
            <a:r>
              <a:rPr lang="en-US" sz="4800" dirty="0"/>
              <a:t> Ok</a:t>
            </a:r>
          </a:p>
          <a:p>
            <a:pPr lvl="2"/>
            <a:r>
              <a:rPr lang="ru-RU" sz="4800" dirty="0"/>
              <a:t>Добавляем </a:t>
            </a:r>
            <a:r>
              <a:rPr lang="en-US" sz="4800" dirty="0"/>
              <a:t>512 MB </a:t>
            </a:r>
            <a:r>
              <a:rPr lang="ru-RU" sz="4800" dirty="0"/>
              <a:t>—</a:t>
            </a:r>
            <a:r>
              <a:rPr lang="en-US" sz="4800" dirty="0"/>
              <a:t> Fail</a:t>
            </a:r>
            <a:endParaRPr lang="ru-RU" sz="4800" dirty="0"/>
          </a:p>
          <a:p>
            <a:pPr lvl="2"/>
            <a:endParaRPr lang="ru-RU" sz="4800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0778AD9-BFDF-0B39-9B4C-F4615E5F09CA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43EB8B26-1FF2-B32D-02DE-085DD005E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4E04CC3-4F6B-243A-6887-04074D5D638B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843711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134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Двухэтапное</a:t>
            </a:r>
            <a:br>
              <a:rPr lang="ru-RU" dirty="0"/>
            </a:br>
            <a:r>
              <a:rPr lang="ru-RU" dirty="0"/>
              <a:t>добавление памяти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83CB1290-9260-748F-8C85-C8F16CC58FE8}"/>
              </a:ext>
            </a:extLst>
          </p:cNvPr>
          <p:cNvSpPr txBox="1">
            <a:spLocks/>
          </p:cNvSpPr>
          <p:nvPr/>
        </p:nvSpPr>
        <p:spPr>
          <a:xfrm>
            <a:off x="1579563" y="4746621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Добавляем 128</a:t>
            </a:r>
            <a:r>
              <a:rPr lang="en-US" sz="4800" dirty="0"/>
              <a:t> MB</a:t>
            </a:r>
          </a:p>
          <a:p>
            <a:pPr lvl="2"/>
            <a:r>
              <a:rPr lang="ru-RU" sz="4800" dirty="0"/>
              <a:t>Добавляем всё остальное</a:t>
            </a:r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53996713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3FD97-DBC8-8A33-4E7F-70A01E831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5" y="457201"/>
            <a:ext cx="24384000" cy="13716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135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Создаём экземпляр</a:t>
            </a:r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D913FD77-1F32-3C8C-35B7-C974E8EDD916}"/>
              </a:ext>
            </a:extLst>
          </p:cNvPr>
          <p:cNvSpPr txBox="1">
            <a:spLocks/>
          </p:cNvSpPr>
          <p:nvPr/>
        </p:nvSpPr>
        <p:spPr>
          <a:xfrm>
            <a:off x="1579563" y="4746620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/>
              <a:t>Взяли виртуалку</a:t>
            </a:r>
          </a:p>
          <a:p>
            <a:pPr lvl="2"/>
            <a:r>
              <a:rPr lang="ru-RU" sz="4800"/>
              <a:t>Смонтировали диск</a:t>
            </a:r>
          </a:p>
          <a:p>
            <a:pPr lvl="2"/>
            <a:r>
              <a:rPr lang="ru-RU" sz="4800"/>
              <a:t>Добавили память</a:t>
            </a:r>
          </a:p>
          <a:p>
            <a:pPr lvl="2"/>
            <a:endParaRPr lang="ru-RU" sz="4800"/>
          </a:p>
          <a:p>
            <a:pPr lvl="2"/>
            <a:endParaRPr lang="ru-RU" sz="480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57034463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B0255E-D6B4-4B74-2831-BD5B49A38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5" y="457201"/>
            <a:ext cx="24384000" cy="13716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136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Создаём экземпляр</a:t>
            </a:r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45590431-00E6-511D-719D-8EE615611FF2}"/>
              </a:ext>
            </a:extLst>
          </p:cNvPr>
          <p:cNvSpPr txBox="1">
            <a:spLocks/>
          </p:cNvSpPr>
          <p:nvPr/>
        </p:nvSpPr>
        <p:spPr>
          <a:xfrm>
            <a:off x="1579563" y="4746620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Взяли </a:t>
            </a:r>
            <a:r>
              <a:rPr lang="ru-RU" sz="4800" dirty="0" err="1"/>
              <a:t>виртуалку</a:t>
            </a:r>
            <a:endParaRPr lang="ru-RU" sz="4800" dirty="0"/>
          </a:p>
          <a:p>
            <a:pPr lvl="2"/>
            <a:r>
              <a:rPr lang="ru-RU" sz="4800" dirty="0"/>
              <a:t>Смонтировали диск</a:t>
            </a:r>
          </a:p>
          <a:p>
            <a:pPr lvl="2"/>
            <a:r>
              <a:rPr lang="ru-RU" sz="4800" dirty="0"/>
              <a:t>Добавили память</a:t>
            </a:r>
          </a:p>
          <a:p>
            <a:pPr lvl="2"/>
            <a:r>
              <a:rPr lang="ru-RU" sz="4800" dirty="0"/>
              <a:t>Запускаем</a:t>
            </a:r>
            <a:br>
              <a:rPr lang="ru-RU" sz="4800" dirty="0"/>
            </a:br>
            <a:r>
              <a:rPr lang="en-US" sz="4800" dirty="0"/>
              <a:t>Serverless Runtime</a:t>
            </a:r>
            <a:endParaRPr lang="ru-RU" sz="4800" dirty="0"/>
          </a:p>
          <a:p>
            <a:pPr lvl="2"/>
            <a:endParaRPr lang="ru-RU" sz="4800" dirty="0"/>
          </a:p>
          <a:p>
            <a:pPr lvl="2"/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23942566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137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Запуск </a:t>
            </a:r>
            <a:r>
              <a:rPr lang="en-US" dirty="0"/>
              <a:t>Runtime</a:t>
            </a:r>
            <a:endParaRPr lang="ru-RU" dirty="0"/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10FB9272-3B7D-8312-896A-AD232F6BC6C2}"/>
              </a:ext>
            </a:extLst>
          </p:cNvPr>
          <p:cNvSpPr txBox="1">
            <a:spLocks/>
          </p:cNvSpPr>
          <p:nvPr/>
        </p:nvSpPr>
        <p:spPr>
          <a:xfrm>
            <a:off x="1579563" y="4726986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4800" b="0" dirty="0"/>
              <a:t>Проставляем переменные окружения</a:t>
            </a:r>
            <a:br>
              <a:rPr lang="ru-RU" sz="4800" b="0" dirty="0"/>
            </a:br>
            <a:r>
              <a:rPr lang="ru-RU" sz="4800" b="0" dirty="0"/>
              <a:t>и запускаем </a:t>
            </a:r>
            <a:r>
              <a:rPr lang="en-US" sz="4800" b="0" dirty="0"/>
              <a:t>Runtime </a:t>
            </a:r>
            <a:r>
              <a:rPr lang="ru-RU" sz="4800" b="0" dirty="0"/>
              <a:t>с помощью </a:t>
            </a:r>
            <a:r>
              <a:rPr lang="ru-RU" sz="4800" b="0" dirty="0" err="1"/>
              <a:t>виртуальной</a:t>
            </a:r>
            <a:br>
              <a:rPr lang="ru-RU" sz="4800" b="0" dirty="0"/>
            </a:br>
            <a:r>
              <a:rPr lang="ru-RU" sz="4800" b="0" dirty="0"/>
              <a:t>консоли </a:t>
            </a:r>
            <a:r>
              <a:rPr lang="en-US" sz="4800" b="0" dirty="0"/>
              <a:t>QEMU</a:t>
            </a:r>
            <a:endParaRPr lang="ru-RU" sz="4800" b="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6794909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138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Проблемы</a:t>
            </a:r>
            <a:br>
              <a:rPr lang="ru-RU" dirty="0"/>
            </a:br>
            <a:r>
              <a:rPr lang="ru-RU" dirty="0"/>
              <a:t>с </a:t>
            </a:r>
            <a:r>
              <a:rPr lang="en-US" dirty="0"/>
              <a:t>Environment variables</a:t>
            </a:r>
            <a:endParaRPr lang="ru-RU" dirty="0"/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BB0118F9-DBC5-8F4E-9A5C-DCDA8CE9261F}"/>
              </a:ext>
            </a:extLst>
          </p:cNvPr>
          <p:cNvSpPr txBox="1">
            <a:spLocks/>
          </p:cNvSpPr>
          <p:nvPr/>
        </p:nvSpPr>
        <p:spPr>
          <a:xfrm>
            <a:off x="1579563" y="4755478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Команды — </a:t>
            </a:r>
            <a:r>
              <a:rPr lang="en-US" sz="4800" dirty="0"/>
              <a:t>Ok</a:t>
            </a:r>
            <a:endParaRPr lang="ru-RU" sz="4800" dirty="0"/>
          </a:p>
          <a:p>
            <a:pPr lvl="2"/>
            <a:r>
              <a:rPr lang="ru-RU" sz="4800" dirty="0"/>
              <a:t>Переменные окружения — не всегда</a:t>
            </a:r>
          </a:p>
          <a:p>
            <a:pPr lvl="2"/>
            <a:endParaRPr lang="ru-RU" sz="4800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069E8E4-3AC2-FA93-803F-38E62C72FC71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9B01BC51-C816-01B9-4BB9-A48E17072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03FB8AAE-A555-7BB0-0367-3D03FCE862C7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129953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139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Проблемы</a:t>
            </a:r>
            <a:br>
              <a:rPr lang="ru-RU" dirty="0"/>
            </a:br>
            <a:r>
              <a:rPr lang="ru-RU" dirty="0"/>
              <a:t>с </a:t>
            </a:r>
            <a:r>
              <a:rPr lang="en-US" dirty="0"/>
              <a:t>Environment variables</a:t>
            </a:r>
            <a:endParaRPr lang="ru-RU" dirty="0"/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26A1F3E2-B216-A2BE-032F-85432C177C7E}"/>
              </a:ext>
            </a:extLst>
          </p:cNvPr>
          <p:cNvSpPr txBox="1">
            <a:spLocks/>
          </p:cNvSpPr>
          <p:nvPr/>
        </p:nvSpPr>
        <p:spPr>
          <a:xfrm>
            <a:off x="1579563" y="4755477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Консольный буфер </a:t>
            </a:r>
            <a:r>
              <a:rPr lang="en-US" sz="4800" dirty="0"/>
              <a:t>1</a:t>
            </a:r>
            <a:r>
              <a:rPr lang="ru-RU" sz="4800" dirty="0"/>
              <a:t>,5 </a:t>
            </a:r>
            <a:r>
              <a:rPr lang="en-US" sz="4800" dirty="0"/>
              <a:t>KB</a:t>
            </a:r>
            <a:endParaRPr lang="ru-RU" sz="4800" dirty="0"/>
          </a:p>
          <a:p>
            <a:pPr lvl="2"/>
            <a:r>
              <a:rPr lang="ru-RU" sz="4800" dirty="0"/>
              <a:t>Всё, что больше, </a:t>
            </a:r>
            <a:r>
              <a:rPr lang="en-US" sz="4800" dirty="0"/>
              <a:t>— </a:t>
            </a:r>
            <a:r>
              <a:rPr lang="ru-RU" sz="4800" dirty="0"/>
              <a:t>в </a:t>
            </a:r>
            <a:r>
              <a:rPr lang="en-US" sz="4800" dirty="0"/>
              <a:t>/dev/null</a:t>
            </a:r>
            <a:endParaRPr lang="ru-RU" sz="4800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30DE42C-E494-73CA-535A-C97264038593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AC92298A-D607-F47F-EE2B-2D036578CF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84CE112F-9ABF-BB03-AD99-A515E2336BE2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348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468839-3B69-4D97-8036-3B5EF6DD9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E274E2F7-F551-D54C-B461-16DB108B5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2735263"/>
            <a:ext cx="19758751" cy="8217477"/>
          </a:xfrm>
        </p:spPr>
        <p:txBody>
          <a:bodyPr/>
          <a:lstStyle/>
          <a:p>
            <a:r>
              <a:rPr lang="en-US" dirty="0">
                <a:solidFill>
                  <a:srgbClr val="6C95EB"/>
                </a:solidFill>
                <a:effectLst/>
              </a:rPr>
              <a:t>public </a:t>
            </a:r>
            <a:r>
              <a:rPr lang="en-US" dirty="0"/>
              <a:t>class Handler</a:t>
            </a:r>
            <a:br>
              <a:rPr lang="ru-RU" dirty="0"/>
            </a:br>
            <a:r>
              <a:rPr lang="en-US" dirty="0"/>
              <a:t>{ </a:t>
            </a:r>
          </a:p>
          <a:p>
            <a:r>
              <a:rPr lang="en-US" dirty="0"/>
              <a:t>  public async Task&lt;Response&gt;</a:t>
            </a:r>
            <a:r>
              <a:rPr lang="en-US" dirty="0">
                <a:effectLst/>
              </a:rPr>
              <a:t> </a:t>
            </a:r>
            <a:r>
              <a:rPr lang="en-US" dirty="0" err="1">
                <a:solidFill>
                  <a:srgbClr val="6C95EB"/>
                </a:solidFill>
              </a:rPr>
              <a:t>FunctionHandler</a:t>
            </a:r>
            <a:r>
              <a:rPr lang="en-US" dirty="0"/>
              <a:t>(</a:t>
            </a:r>
            <a:r>
              <a:rPr lang="en-US" dirty="0" err="1"/>
              <a:t>HttpRequest</a:t>
            </a:r>
            <a:r>
              <a:rPr lang="en-US" dirty="0"/>
              <a:t> req)</a:t>
            </a:r>
            <a:br>
              <a:rPr lang="en-US" dirty="0"/>
            </a:br>
            <a:r>
              <a:rPr lang="en-US" dirty="0">
                <a:effectLst/>
              </a:rPr>
              <a:t>  </a:t>
            </a:r>
            <a:r>
              <a:rPr lang="en-US" dirty="0"/>
              <a:t>{ </a:t>
            </a:r>
          </a:p>
          <a:p>
            <a:r>
              <a:rPr lang="en-US" dirty="0"/>
              <a:t>     ...</a:t>
            </a:r>
            <a:br>
              <a:rPr lang="en-US" dirty="0"/>
            </a:br>
            <a:r>
              <a:rPr lang="en-US" dirty="0"/>
              <a:t>  }</a:t>
            </a:r>
            <a:br>
              <a:rPr lang="en-US" dirty="0"/>
            </a:br>
            <a:r>
              <a:rPr lang="en-US" dirty="0"/>
              <a:t>}</a:t>
            </a:r>
          </a:p>
          <a:p>
            <a:endParaRPr lang="en-US" dirty="0">
              <a:solidFill>
                <a:srgbClr val="D0D0D0"/>
              </a:solidFill>
              <a:effectLst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7EF16-AD49-4E86-9303-F2D9913C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6093975" cy="1471511"/>
          </a:xfrm>
        </p:spPr>
        <p:txBody>
          <a:bodyPr/>
          <a:lstStyle/>
          <a:p>
            <a:r>
              <a:rPr lang="ru-RU" dirty="0"/>
              <a:t>Создаём функцию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DFD107-C073-8220-AE4D-29DF3FDB1A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1102659" y="3455988"/>
            <a:ext cx="3397904" cy="565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E9EED9-60E6-379E-B986-665A8DC6A0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9925563" y="4913313"/>
            <a:ext cx="6591300" cy="5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284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140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Проблемы</a:t>
            </a:r>
            <a:br>
              <a:rPr lang="ru-RU" dirty="0"/>
            </a:br>
            <a:r>
              <a:rPr lang="ru-RU" dirty="0"/>
              <a:t>с </a:t>
            </a:r>
            <a:r>
              <a:rPr lang="en-US" dirty="0"/>
              <a:t>Environment variables</a:t>
            </a:r>
            <a:endParaRPr lang="ru-RU" dirty="0"/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1BE8E281-6B28-3FBB-1685-341BE9D127FD}"/>
              </a:ext>
            </a:extLst>
          </p:cNvPr>
          <p:cNvSpPr txBox="1">
            <a:spLocks/>
          </p:cNvSpPr>
          <p:nvPr/>
        </p:nvSpPr>
        <p:spPr>
          <a:xfrm>
            <a:off x="1579563" y="4755476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Консольный буфер </a:t>
            </a:r>
            <a:r>
              <a:rPr lang="en-US" sz="4800" dirty="0"/>
              <a:t>1</a:t>
            </a:r>
            <a:r>
              <a:rPr lang="ru-RU" sz="4800" dirty="0"/>
              <a:t>,5 </a:t>
            </a:r>
            <a:r>
              <a:rPr lang="en-US" sz="4800" dirty="0"/>
              <a:t>KB</a:t>
            </a:r>
            <a:endParaRPr lang="ru-RU" sz="4800" dirty="0"/>
          </a:p>
          <a:p>
            <a:pPr lvl="2"/>
            <a:r>
              <a:rPr lang="ru-RU" sz="4800" dirty="0"/>
              <a:t>Всё, что больше, </a:t>
            </a:r>
            <a:r>
              <a:rPr lang="en-US" sz="4800" dirty="0"/>
              <a:t>— </a:t>
            </a:r>
            <a:r>
              <a:rPr lang="ru-RU" sz="4800" dirty="0"/>
              <a:t>в </a:t>
            </a:r>
            <a:r>
              <a:rPr lang="en-US" sz="4800" dirty="0"/>
              <a:t>/dev/null</a:t>
            </a:r>
            <a:endParaRPr lang="ru-RU" sz="4800" dirty="0"/>
          </a:p>
          <a:p>
            <a:pPr lvl="2"/>
            <a:endParaRPr lang="en-US" sz="4800" dirty="0"/>
          </a:p>
          <a:p>
            <a:pPr lvl="2"/>
            <a:r>
              <a:rPr lang="ru-RU" sz="4800" dirty="0"/>
              <a:t>Отправляем команды кусочками</a:t>
            </a:r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04529020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141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0114941" cy="2561331"/>
          </a:xfrm>
        </p:spPr>
        <p:txBody>
          <a:bodyPr/>
          <a:lstStyle/>
          <a:p>
            <a:r>
              <a:rPr lang="ru-RU" dirty="0"/>
              <a:t>Неправильное время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3BF64DEE-C1CE-894D-AAFB-BCFC6B0A0E86}"/>
              </a:ext>
            </a:extLst>
          </p:cNvPr>
          <p:cNvSpPr txBox="1">
            <a:spLocks/>
          </p:cNvSpPr>
          <p:nvPr/>
        </p:nvSpPr>
        <p:spPr>
          <a:xfrm>
            <a:off x="1579563" y="4755475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4800" b="0" dirty="0"/>
              <a:t>Перед выполнением функции</a:t>
            </a:r>
            <a:br>
              <a:rPr lang="ru-RU" sz="4800" b="0" dirty="0"/>
            </a:br>
            <a:r>
              <a:rPr lang="ru-RU" sz="4800" b="0" dirty="0"/>
              <a:t>синхронизируем время</a:t>
            </a:r>
          </a:p>
          <a:p>
            <a:pPr lvl="2"/>
            <a:endParaRPr lang="ru-RU" sz="4800" dirty="0"/>
          </a:p>
        </p:txBody>
      </p:sp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BD82A76A-20E7-4A70-6C9D-5323C81E6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r="4937"/>
          <a:stretch>
            <a:fillRect/>
          </a:stretch>
        </p:blipFill>
        <p:spPr>
          <a:xfrm>
            <a:off x="12584748" y="1260000"/>
            <a:ext cx="10258524" cy="11383257"/>
          </a:xfrm>
          <a:prstGeom prst="roundRect">
            <a:avLst>
              <a:gd name="adj" fmla="val 3482"/>
            </a:avLst>
          </a:prstGeom>
        </p:spPr>
      </p:pic>
    </p:spTree>
    <p:extLst>
      <p:ext uri="{BB962C8B-B14F-4D97-AF65-F5344CB8AC3E}">
        <p14:creationId xmlns:p14="http://schemas.microsoft.com/office/powerpoint/2010/main" val="40753589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142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Обработка запроса</a:t>
            </a:r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93B21855-5A10-D148-806D-FAB3D6F26A0B}"/>
              </a:ext>
            </a:extLst>
          </p:cNvPr>
          <p:cNvSpPr txBox="1">
            <a:spLocks/>
          </p:cNvSpPr>
          <p:nvPr/>
        </p:nvSpPr>
        <p:spPr>
          <a:xfrm>
            <a:off x="1579563" y="4755475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Взяли задачу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67D4E9-B429-78C0-D1C3-9B98919DF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5688" y="276225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9895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3FD97-DBC8-8A33-4E7F-70A01E831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5688" y="276225"/>
            <a:ext cx="24384000" cy="13716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143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Обработка запроса</a:t>
            </a:r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0DF55CD9-B923-D0B4-E8B2-8B901FD06429}"/>
              </a:ext>
            </a:extLst>
          </p:cNvPr>
          <p:cNvSpPr txBox="1">
            <a:spLocks/>
          </p:cNvSpPr>
          <p:nvPr/>
        </p:nvSpPr>
        <p:spPr>
          <a:xfrm>
            <a:off x="1579563" y="4755474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Взяли задачу</a:t>
            </a:r>
          </a:p>
          <a:p>
            <a:pPr lvl="2"/>
            <a:r>
              <a:rPr lang="ru-RU" sz="4800" dirty="0"/>
              <a:t>Выполнили её</a:t>
            </a:r>
          </a:p>
          <a:p>
            <a:pPr lvl="2"/>
            <a:endParaRPr lang="ru-RU" sz="4800" dirty="0"/>
          </a:p>
          <a:p>
            <a:pPr lvl="2"/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02415050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8E3A4A-C459-E21B-E4CF-100646585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587" y="276225"/>
            <a:ext cx="24384000" cy="13716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144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Обработка запроса</a:t>
            </a:r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C5949ACB-E19D-025F-E03D-7476234FA271}"/>
              </a:ext>
            </a:extLst>
          </p:cNvPr>
          <p:cNvSpPr txBox="1">
            <a:spLocks/>
          </p:cNvSpPr>
          <p:nvPr/>
        </p:nvSpPr>
        <p:spPr>
          <a:xfrm>
            <a:off x="1579564" y="4755474"/>
            <a:ext cx="8788400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Взяли задачу</a:t>
            </a:r>
          </a:p>
          <a:p>
            <a:pPr lvl="2"/>
            <a:r>
              <a:rPr lang="ru-RU" sz="4800" dirty="0"/>
              <a:t>Выполнили её</a:t>
            </a:r>
          </a:p>
          <a:p>
            <a:pPr lvl="2"/>
            <a:r>
              <a:rPr lang="en-US" sz="4800" dirty="0"/>
              <a:t>Suspend</a:t>
            </a:r>
          </a:p>
        </p:txBody>
      </p:sp>
    </p:spTree>
    <p:extLst>
      <p:ext uri="{BB962C8B-B14F-4D97-AF65-F5344CB8AC3E}">
        <p14:creationId xmlns:p14="http://schemas.microsoft.com/office/powerpoint/2010/main" val="288177747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8E3A4A-C459-E21B-E4CF-100646585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905" y="276225"/>
            <a:ext cx="24384000" cy="13716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145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Обработка запроса</a:t>
            </a:r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31981071-198E-F8DB-40B1-62A03EE3590C}"/>
              </a:ext>
            </a:extLst>
          </p:cNvPr>
          <p:cNvSpPr txBox="1">
            <a:spLocks/>
          </p:cNvSpPr>
          <p:nvPr/>
        </p:nvSpPr>
        <p:spPr>
          <a:xfrm>
            <a:off x="1579564" y="4755474"/>
            <a:ext cx="8051799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Взяли задачу</a:t>
            </a:r>
          </a:p>
          <a:p>
            <a:pPr lvl="2"/>
            <a:r>
              <a:rPr lang="ru-RU" sz="4800" dirty="0"/>
              <a:t>Выполнили её</a:t>
            </a:r>
          </a:p>
          <a:p>
            <a:pPr lvl="2"/>
            <a:r>
              <a:rPr lang="en-US" sz="4800" dirty="0"/>
              <a:t>Suspend</a:t>
            </a:r>
          </a:p>
          <a:p>
            <a:pPr lvl="2"/>
            <a:r>
              <a:rPr lang="ru-RU" sz="4800" dirty="0"/>
              <a:t>Планировщик может</a:t>
            </a:r>
            <a:br>
              <a:rPr lang="ru-RU" sz="4800" dirty="0"/>
            </a:br>
            <a:r>
              <a:rPr lang="ru-RU" sz="4800" dirty="0"/>
              <a:t>решить потушить экземпляр</a:t>
            </a:r>
          </a:p>
          <a:p>
            <a:pPr lvl="2"/>
            <a:endParaRPr lang="ru-RU" sz="4800" dirty="0"/>
          </a:p>
          <a:p>
            <a:pPr lvl="2"/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95822168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7DAB33D-4E0B-02EF-E52D-29FC363EA452}"/>
              </a:ext>
            </a:extLst>
          </p:cNvPr>
          <p:cNvSpPr/>
          <p:nvPr/>
        </p:nvSpPr>
        <p:spPr>
          <a:xfrm>
            <a:off x="12555538" y="-875276"/>
            <a:ext cx="10239275" cy="13496426"/>
          </a:xfrm>
          <a:prstGeom prst="roundRect">
            <a:avLst>
              <a:gd name="adj" fmla="val 10543"/>
            </a:avLst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en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B84A7BA-6EA4-3EF9-EA33-350861536F28}"/>
              </a:ext>
            </a:extLst>
          </p:cNvPr>
          <p:cNvSpPr/>
          <p:nvPr/>
        </p:nvSpPr>
        <p:spPr>
          <a:xfrm>
            <a:off x="1603575" y="3103563"/>
            <a:ext cx="10239275" cy="13496426"/>
          </a:xfrm>
          <a:prstGeom prst="roundRect">
            <a:avLst>
              <a:gd name="adj" fmla="val 10543"/>
            </a:avLst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en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41412DFF-EDD9-B3A5-AC37-F299641ABCDC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13655675" y="5084315"/>
            <a:ext cx="7326313" cy="2936875"/>
          </a:xfrm>
        </p:spPr>
        <p:txBody>
          <a:bodyPr/>
          <a:lstStyle/>
          <a:p>
            <a:r>
              <a:rPr lang="ru-RU" dirty="0"/>
              <a:t>Много </a:t>
            </a:r>
            <a:br>
              <a:rPr lang="ru-RU" dirty="0"/>
            </a:br>
            <a:r>
              <a:rPr lang="en-US" dirty="0"/>
              <a:t>Cold Start</a:t>
            </a:r>
            <a:endParaRPr lang="ru-RU" dirty="0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9C019DC8-D507-3F2B-B750-AE1F2FFB1E54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2635182" y="5507651"/>
            <a:ext cx="7326313" cy="2936875"/>
          </a:xfrm>
        </p:spPr>
        <p:txBody>
          <a:bodyPr/>
          <a:lstStyle/>
          <a:p>
            <a:r>
              <a:rPr lang="ru-RU" dirty="0"/>
              <a:t>«Скушаем» все ресурсы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75FF31-C49E-49D1-9C5F-FBE5AA47F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21689" y="3652390"/>
            <a:ext cx="1473200" cy="1473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61F42D-83FD-476D-A87D-FFBECB319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459618" y="3080994"/>
            <a:ext cx="1473200" cy="1473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D76AA4-F7D7-CABA-3FE2-184FD1070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146</a:t>
            </a:fld>
            <a:endParaRPr lang="ru-RU" dirty="0"/>
          </a:p>
        </p:txBody>
      </p:sp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9C088226-2A2F-4E02-4034-93CBA64F0E1B}"/>
              </a:ext>
            </a:extLst>
          </p:cNvPr>
          <p:cNvSpPr txBox="1">
            <a:spLocks/>
          </p:cNvSpPr>
          <p:nvPr/>
        </p:nvSpPr>
        <p:spPr>
          <a:xfrm>
            <a:off x="1584000" y="1091059"/>
            <a:ext cx="19397988" cy="2561331"/>
          </a:xfrm>
          <a:prstGeom prst="rect">
            <a:avLst/>
          </a:prstGeom>
        </p:spPr>
        <p:txBody>
          <a:bodyPr/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Down Scaling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751239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147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9397988" cy="2561331"/>
          </a:xfrm>
        </p:spPr>
        <p:txBody>
          <a:bodyPr/>
          <a:lstStyle/>
          <a:p>
            <a:r>
              <a:rPr lang="en-US" dirty="0"/>
              <a:t>Down Scaling </a:t>
            </a:r>
            <a:endParaRPr lang="ru-RU" dirty="0"/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F6BF7651-ACD5-6622-0AB1-8C82CDAEB21D}"/>
              </a:ext>
            </a:extLst>
          </p:cNvPr>
          <p:cNvSpPr txBox="1">
            <a:spLocks/>
          </p:cNvSpPr>
          <p:nvPr/>
        </p:nvSpPr>
        <p:spPr>
          <a:xfrm>
            <a:off x="1579563" y="4755473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Если экземпляр долго не работал — прибиваем</a:t>
            </a:r>
          </a:p>
          <a:p>
            <a:pPr lvl="2"/>
            <a:r>
              <a:rPr lang="ru-RU" sz="4800" dirty="0"/>
              <a:t>Насколько долго — зависит</a:t>
            </a:r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13317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148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9772847" cy="3608957"/>
          </a:xfrm>
        </p:spPr>
        <p:txBody>
          <a:bodyPr/>
          <a:lstStyle/>
          <a:p>
            <a:r>
              <a:rPr lang="ru-RU" sz="7200" dirty="0"/>
              <a:t>А могут ли быть проблемы, если </a:t>
            </a:r>
            <a:r>
              <a:rPr lang="en-US" sz="7200" dirty="0" err="1"/>
              <a:t>microVM</a:t>
            </a:r>
            <a:r>
              <a:rPr lang="ru-RU" sz="7200" dirty="0"/>
              <a:t> стартует быстро</a:t>
            </a:r>
            <a:r>
              <a:rPr lang="en-US" sz="7200" dirty="0"/>
              <a:t>?</a:t>
            </a:r>
            <a:endParaRPr lang="ru-RU" sz="7200" dirty="0"/>
          </a:p>
        </p:txBody>
      </p:sp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0C497CED-8A1E-063F-6497-587CABDC3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r="4937"/>
          <a:stretch>
            <a:fillRect/>
          </a:stretch>
        </p:blipFill>
        <p:spPr>
          <a:xfrm>
            <a:off x="12584748" y="1260000"/>
            <a:ext cx="10258524" cy="11383257"/>
          </a:xfrm>
          <a:prstGeom prst="roundRect">
            <a:avLst>
              <a:gd name="adj" fmla="val 3482"/>
            </a:avLst>
          </a:prstGeom>
        </p:spPr>
      </p:pic>
    </p:spTree>
    <p:extLst>
      <p:ext uri="{BB962C8B-B14F-4D97-AF65-F5344CB8AC3E}">
        <p14:creationId xmlns:p14="http://schemas.microsoft.com/office/powerpoint/2010/main" val="415618630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149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Холодный старт больше секунды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07DC91-38D6-2845-9765-1276216492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9" b="19983"/>
          <a:stretch/>
        </p:blipFill>
        <p:spPr>
          <a:xfrm>
            <a:off x="1831975" y="4790869"/>
            <a:ext cx="24384000" cy="8051134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143D1F9-53C3-566F-CB53-21D40D1C6E79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2835DC7-08CC-2915-2C38-6C0F0A85E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934E3831-505E-280E-5C35-9DA215D383FF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422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468839-3B69-4D97-8036-3B5EF6DD9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E274E2F7-F551-D54C-B461-16DB108B5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2735263"/>
            <a:ext cx="19758751" cy="8217477"/>
          </a:xfrm>
        </p:spPr>
        <p:txBody>
          <a:bodyPr/>
          <a:lstStyle/>
          <a:p>
            <a:r>
              <a:rPr lang="en-US" dirty="0"/>
              <a:t>public class Handler</a:t>
            </a:r>
            <a:br>
              <a:rPr lang="ru-RU" dirty="0"/>
            </a:br>
            <a:r>
              <a:rPr lang="en-US" dirty="0"/>
              <a:t>{ </a:t>
            </a:r>
          </a:p>
          <a:p>
            <a:r>
              <a:rPr lang="en-US" dirty="0"/>
              <a:t>  public async Task&lt;</a:t>
            </a:r>
            <a:r>
              <a:rPr lang="en-US" dirty="0">
                <a:solidFill>
                  <a:srgbClr val="6C95EB"/>
                </a:solidFill>
              </a:rPr>
              <a:t>Response</a:t>
            </a:r>
            <a:r>
              <a:rPr lang="en-US" dirty="0"/>
              <a:t>&gt;</a:t>
            </a:r>
            <a:r>
              <a:rPr lang="en-US" dirty="0">
                <a:effectLst/>
              </a:rPr>
              <a:t> </a:t>
            </a:r>
            <a:r>
              <a:rPr lang="en-US" dirty="0" err="1"/>
              <a:t>FunctionHandler</a:t>
            </a:r>
            <a:r>
              <a:rPr lang="en-US" dirty="0"/>
              <a:t>(</a:t>
            </a:r>
            <a:r>
              <a:rPr lang="en-US" dirty="0" err="1">
                <a:solidFill>
                  <a:srgbClr val="6C95EB"/>
                </a:solidFill>
              </a:rPr>
              <a:t>HttpRequest</a:t>
            </a:r>
            <a:r>
              <a:rPr lang="en-US" dirty="0">
                <a:solidFill>
                  <a:srgbClr val="787878"/>
                </a:solidFill>
              </a:rPr>
              <a:t> </a:t>
            </a:r>
            <a:r>
              <a:rPr lang="en-US" dirty="0"/>
              <a:t>req)</a:t>
            </a:r>
            <a:br>
              <a:rPr lang="en-US" dirty="0"/>
            </a:br>
            <a:r>
              <a:rPr lang="en-US" dirty="0">
                <a:effectLst/>
              </a:rPr>
              <a:t>  </a:t>
            </a:r>
            <a:r>
              <a:rPr lang="en-US" dirty="0"/>
              <a:t>{ </a:t>
            </a:r>
          </a:p>
          <a:p>
            <a:r>
              <a:rPr lang="en-US" dirty="0"/>
              <a:t>     ...</a:t>
            </a:r>
            <a:br>
              <a:rPr lang="en-US" dirty="0"/>
            </a:br>
            <a:r>
              <a:rPr lang="en-US" dirty="0"/>
              <a:t>  }</a:t>
            </a:r>
            <a:br>
              <a:rPr lang="en-US" dirty="0"/>
            </a:br>
            <a:r>
              <a:rPr lang="en-US" dirty="0"/>
              <a:t>}</a:t>
            </a:r>
          </a:p>
          <a:p>
            <a:endParaRPr lang="en-US" dirty="0">
              <a:solidFill>
                <a:srgbClr val="D0D0D0"/>
              </a:solidFill>
              <a:effectLst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7EF16-AD49-4E86-9303-F2D9913C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6093975" cy="1471511"/>
          </a:xfrm>
        </p:spPr>
        <p:txBody>
          <a:bodyPr/>
          <a:lstStyle/>
          <a:p>
            <a:r>
              <a:rPr lang="ru-RU" dirty="0"/>
              <a:t>Функция. Вход и выход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FFE21-600F-1691-B8B7-F32EC4595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7195811" y="4983200"/>
            <a:ext cx="3397904" cy="565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CFDA44-B3BD-02F9-157B-E4FA6B142B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15108238" y="4991065"/>
            <a:ext cx="5189518" cy="5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2888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150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Холодный старт больше секунды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8A9A17A5-7C36-4B5E-299D-6979327293F6}"/>
              </a:ext>
            </a:extLst>
          </p:cNvPr>
          <p:cNvSpPr txBox="1">
            <a:spLocks/>
          </p:cNvSpPr>
          <p:nvPr/>
        </p:nvSpPr>
        <p:spPr>
          <a:xfrm>
            <a:off x="1579563" y="4755472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На </a:t>
            </a:r>
            <a:r>
              <a:rPr lang="en-US" sz="4800" dirty="0"/>
              <a:t>DNS</a:t>
            </a:r>
            <a:r>
              <a:rPr lang="ru-RU" sz="4800" dirty="0"/>
              <a:t>-запрос не получили ответ</a:t>
            </a:r>
          </a:p>
          <a:p>
            <a:pPr lvl="2"/>
            <a:r>
              <a:rPr lang="en-US" sz="4800" dirty="0"/>
              <a:t>Retry timeout </a:t>
            </a:r>
            <a:r>
              <a:rPr lang="ru-RU" sz="4800" dirty="0"/>
              <a:t>настраивается в секундах</a:t>
            </a:r>
          </a:p>
          <a:p>
            <a:pPr lvl="2"/>
            <a:endParaRPr lang="en-US" sz="4800" dirty="0"/>
          </a:p>
          <a:p>
            <a:pPr lvl="2"/>
            <a:endParaRPr lang="ru-RU" sz="4800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4082E82-12BF-16AE-EE34-B4C8E5CD9629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7C80638-A92C-F8A4-912C-9684911C9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735307-BBAE-6BFF-BA68-BCF127779563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375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uiExpand="1" build="p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151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Холодный старт больше секунды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4D431FA1-E3D4-ADE1-F609-E28BDFAA544D}"/>
              </a:ext>
            </a:extLst>
          </p:cNvPr>
          <p:cNvSpPr txBox="1">
            <a:spLocks/>
          </p:cNvSpPr>
          <p:nvPr/>
        </p:nvSpPr>
        <p:spPr>
          <a:xfrm>
            <a:off x="1579563" y="4755471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На </a:t>
            </a:r>
            <a:r>
              <a:rPr lang="en-US" sz="4800" dirty="0"/>
              <a:t>DNS-</a:t>
            </a:r>
            <a:r>
              <a:rPr lang="ru-RU" sz="4800" dirty="0"/>
              <a:t>запрос не получили ответ</a:t>
            </a:r>
          </a:p>
          <a:p>
            <a:pPr lvl="2"/>
            <a:r>
              <a:rPr lang="en-US" sz="4800" dirty="0"/>
              <a:t>Retry timeout </a:t>
            </a:r>
            <a:r>
              <a:rPr lang="ru-RU" sz="4800" dirty="0"/>
              <a:t>настраивается в секундах</a:t>
            </a:r>
          </a:p>
          <a:p>
            <a:pPr lvl="2"/>
            <a:endParaRPr lang="en-US" sz="4800" dirty="0"/>
          </a:p>
          <a:p>
            <a:pPr lvl="2"/>
            <a:r>
              <a:rPr lang="ru-RU" sz="4800" dirty="0"/>
              <a:t>Исправили </a:t>
            </a:r>
            <a:r>
              <a:rPr lang="en-US" sz="4800" dirty="0" err="1"/>
              <a:t>libc</a:t>
            </a:r>
            <a:endParaRPr lang="en-US" sz="4800" dirty="0"/>
          </a:p>
          <a:p>
            <a:pPr lvl="2"/>
            <a:r>
              <a:rPr lang="ru-RU" sz="4800" dirty="0"/>
              <a:t>Поправили работу с сетью</a:t>
            </a:r>
            <a:endParaRPr lang="en-US" sz="4800" dirty="0"/>
          </a:p>
          <a:p>
            <a:pPr lvl="2"/>
            <a:endParaRPr lang="en-US" sz="4800" dirty="0"/>
          </a:p>
          <a:p>
            <a:pPr lvl="2"/>
            <a:endParaRPr lang="en-US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11090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152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Serverless Runtime</a:t>
            </a:r>
            <a:endParaRPr lang="ru-RU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3B9A85E-09BB-985F-B229-AB973804D8E0}"/>
              </a:ext>
            </a:extLst>
          </p:cNvPr>
          <p:cNvGrpSpPr/>
          <p:nvPr/>
        </p:nvGrpSpPr>
        <p:grpSpPr>
          <a:xfrm>
            <a:off x="4881562" y="4818031"/>
            <a:ext cx="14619288" cy="7547038"/>
            <a:chOff x="4165600" y="4913313"/>
            <a:chExt cx="14619288" cy="7547038"/>
          </a:xfrm>
        </p:grpSpPr>
        <p:pic>
          <p:nvPicPr>
            <p:cNvPr id="11" name="Picture Placeholder 4">
              <a:extLst>
                <a:ext uri="{FF2B5EF4-FFF2-40B4-BE49-F238E27FC236}">
                  <a16:creationId xmlns:a16="http://schemas.microsoft.com/office/drawing/2014/main" id="{B5B7DCF1-E163-0CBC-C910-33D51651B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4165600" y="4949889"/>
              <a:ext cx="14619288" cy="751046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5C5C12-ED8A-3A19-D118-582B517F9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4811779" y="4913313"/>
              <a:ext cx="3360671" cy="147987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97C7BD-57E2-736E-2082-A91FE345AF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20" t="17897" r="35361" b="35499"/>
            <a:stretch/>
          </p:blipFill>
          <p:spPr>
            <a:xfrm>
              <a:off x="7065963" y="6392863"/>
              <a:ext cx="10435653" cy="574886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9E66AA5-D979-1230-04A6-7C974B0311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74" t="28201" r="68090" b="53468"/>
            <a:stretch/>
          </p:blipFill>
          <p:spPr>
            <a:xfrm>
              <a:off x="7065963" y="8085024"/>
              <a:ext cx="6224587" cy="361929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80089F1-5E68-31CB-07F1-7784259064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2" t="20439" r="75434" b="72664"/>
            <a:stretch/>
          </p:blipFill>
          <p:spPr>
            <a:xfrm>
              <a:off x="8243981" y="8545439"/>
              <a:ext cx="3897504" cy="94598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A68CA37-FB1F-EDC1-EA48-1B4CD7587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4" t="27123" r="76556" b="64891"/>
            <a:stretch/>
          </p:blipFill>
          <p:spPr>
            <a:xfrm>
              <a:off x="12928854" y="8583612"/>
              <a:ext cx="3657600" cy="109537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62CBC9D-6786-E301-A50D-43D9B6907F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4" t="45179" r="71181" b="42770"/>
          <a:stretch/>
        </p:blipFill>
        <p:spPr>
          <a:xfrm>
            <a:off x="5685614" y="5531306"/>
            <a:ext cx="4358704" cy="1652959"/>
          </a:xfrm>
          <a:prstGeom prst="rect">
            <a:avLst/>
          </a:prstGeom>
        </p:spPr>
      </p:pic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C9EFB9A0-B92B-74EF-C211-9D4E4C95BF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5033962" y="5007007"/>
            <a:ext cx="14619288" cy="75104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5C5DDA-7289-5739-2587-DB8F3105AB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5680141" y="4970431"/>
            <a:ext cx="3360671" cy="14798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F46CCF-11EA-584F-0BF8-C2080EF8C0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0" t="17897" r="35361" b="35499"/>
          <a:stretch/>
        </p:blipFill>
        <p:spPr>
          <a:xfrm>
            <a:off x="7934325" y="6449981"/>
            <a:ext cx="10435653" cy="5748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54BE32-B63C-F0A1-C534-AAC9B3849C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934325" y="8142142"/>
            <a:ext cx="6224587" cy="36192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F28DF1-B621-E69D-18B5-131C0C286A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t="20439" r="75434" b="72664"/>
          <a:stretch/>
        </p:blipFill>
        <p:spPr>
          <a:xfrm>
            <a:off x="9112343" y="8602557"/>
            <a:ext cx="3897504" cy="945983"/>
          </a:xfrm>
          <a:prstGeom prst="rect">
            <a:avLst/>
          </a:prstGeom>
        </p:spPr>
      </p:pic>
      <p:pic>
        <p:nvPicPr>
          <p:cNvPr id="22" name="Picture Placeholder 4">
            <a:extLst>
              <a:ext uri="{FF2B5EF4-FFF2-40B4-BE49-F238E27FC236}">
                <a16:creationId xmlns:a16="http://schemas.microsoft.com/office/drawing/2014/main" id="{4592BDB2-B7F6-80D8-1A76-DFCDF17F8C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13644816" y="7823521"/>
            <a:ext cx="4196617" cy="33117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4651EB-C885-0891-3116-32424D9222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4" t="27123" r="76556" b="64891"/>
          <a:stretch/>
        </p:blipFill>
        <p:spPr>
          <a:xfrm>
            <a:off x="13797216" y="8640730"/>
            <a:ext cx="3657600" cy="10953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C67B07-333D-3293-8EBD-867151E2B8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4" t="45179" r="71181" b="42770"/>
          <a:stretch/>
        </p:blipFill>
        <p:spPr>
          <a:xfrm>
            <a:off x="8955447" y="6762750"/>
            <a:ext cx="3584196" cy="135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8452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153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Задачи </a:t>
            </a:r>
            <a:r>
              <a:rPr lang="en-US" dirty="0"/>
              <a:t>Serverless Runtime</a:t>
            </a:r>
            <a:endParaRPr lang="ru-RU" dirty="0"/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7F2294F4-1796-D960-98AB-F7AE1F192217}"/>
              </a:ext>
            </a:extLst>
          </p:cNvPr>
          <p:cNvSpPr txBox="1">
            <a:spLocks/>
          </p:cNvSpPr>
          <p:nvPr/>
        </p:nvSpPr>
        <p:spPr>
          <a:xfrm>
            <a:off x="1579563" y="4759898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Загрузить обработчик</a:t>
            </a:r>
          </a:p>
          <a:p>
            <a:pPr lvl="2"/>
            <a:r>
              <a:rPr lang="ru-RU" sz="4800" dirty="0"/>
              <a:t>Взять из очереди задачу </a:t>
            </a:r>
          </a:p>
          <a:p>
            <a:pPr lvl="2"/>
            <a:r>
              <a:rPr lang="ru-RU" sz="4800" dirty="0" err="1"/>
              <a:t>Десериализовать</a:t>
            </a:r>
            <a:endParaRPr lang="en-US" sz="4800" dirty="0"/>
          </a:p>
          <a:p>
            <a:pPr lvl="2"/>
            <a:r>
              <a:rPr lang="ru-RU" sz="4800" dirty="0"/>
              <a:t>Вызвать обработчик</a:t>
            </a:r>
          </a:p>
          <a:p>
            <a:pPr lvl="2"/>
            <a:r>
              <a:rPr lang="ru-RU" sz="4800" dirty="0" err="1"/>
              <a:t>Сериализовать</a:t>
            </a:r>
            <a:r>
              <a:rPr lang="ru-RU" sz="4800" dirty="0"/>
              <a:t> ответ</a:t>
            </a:r>
            <a:r>
              <a:rPr lang="en-US" sz="4800" dirty="0"/>
              <a:t> </a:t>
            </a:r>
            <a:r>
              <a:rPr lang="ru-RU" sz="4800" dirty="0"/>
              <a:t>/</a:t>
            </a:r>
            <a:r>
              <a:rPr lang="en-US" sz="4800" dirty="0"/>
              <a:t> </a:t>
            </a:r>
            <a:r>
              <a:rPr lang="ru-RU" sz="4800" dirty="0"/>
              <a:t>обработать ошибки</a:t>
            </a:r>
          </a:p>
        </p:txBody>
      </p:sp>
    </p:spTree>
    <p:extLst>
      <p:ext uri="{BB962C8B-B14F-4D97-AF65-F5344CB8AC3E}">
        <p14:creationId xmlns:p14="http://schemas.microsoft.com/office/powerpoint/2010/main" val="17863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154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Получение задач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A3438A0C-A197-27EA-8DC2-7BCC98164DCA}"/>
              </a:ext>
            </a:extLst>
          </p:cNvPr>
          <p:cNvSpPr txBox="1">
            <a:spLocks/>
          </p:cNvSpPr>
          <p:nvPr/>
        </p:nvSpPr>
        <p:spPr>
          <a:xfrm>
            <a:off x="1579563" y="4759897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/>
              <a:t>Ходим к </a:t>
            </a:r>
            <a:r>
              <a:rPr lang="en-US" sz="4800"/>
              <a:t>Engine </a:t>
            </a:r>
            <a:r>
              <a:rPr lang="ru-RU" sz="4800"/>
              <a:t>через </a:t>
            </a:r>
            <a:r>
              <a:rPr lang="en-US" sz="4800"/>
              <a:t>HttpClient</a:t>
            </a:r>
          </a:p>
          <a:p>
            <a:pPr lvl="2"/>
            <a:r>
              <a:rPr lang="ru-RU" sz="4800"/>
              <a:t>Десериализуем через </a:t>
            </a:r>
            <a:r>
              <a:rPr lang="en-US" sz="4800"/>
              <a:t>System.Text.Json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53155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155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DLL hell</a:t>
            </a:r>
            <a:endParaRPr lang="ru-RU" dirty="0"/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CDBF0386-38E0-87B9-5E91-524D698D81B0}"/>
              </a:ext>
            </a:extLst>
          </p:cNvPr>
          <p:cNvSpPr txBox="1">
            <a:spLocks/>
          </p:cNvSpPr>
          <p:nvPr/>
        </p:nvSpPr>
        <p:spPr>
          <a:xfrm>
            <a:off x="1579563" y="4759896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4800" dirty="0"/>
              <a:t>Runtime </a:t>
            </a:r>
            <a:r>
              <a:rPr lang="ru-RU" sz="4800" dirty="0"/>
              <a:t>ссылается на сборку </a:t>
            </a:r>
            <a:r>
              <a:rPr lang="en-US" sz="4800" dirty="0" err="1"/>
              <a:t>System.Text.Json</a:t>
            </a:r>
            <a:endParaRPr lang="ru-RU" sz="4800" dirty="0"/>
          </a:p>
          <a:p>
            <a:pPr lvl="2"/>
            <a:r>
              <a:rPr lang="ru-RU" sz="4800" dirty="0"/>
              <a:t>Функция</a:t>
            </a:r>
            <a:r>
              <a:rPr lang="en-US" sz="4800" dirty="0"/>
              <a:t> </a:t>
            </a:r>
            <a:r>
              <a:rPr lang="ru-RU" sz="4800" dirty="0"/>
              <a:t>тоже ссылается на </a:t>
            </a:r>
            <a:r>
              <a:rPr lang="en-US" sz="4800" dirty="0" err="1"/>
              <a:t>System.Text.Json</a:t>
            </a:r>
            <a:r>
              <a:rPr lang="en-US" sz="4800" dirty="0"/>
              <a:t>,</a:t>
            </a:r>
            <a:br>
              <a:rPr lang="ru-RU" sz="4800" dirty="0"/>
            </a:br>
            <a:r>
              <a:rPr lang="ru-RU" sz="4800" dirty="0"/>
              <a:t>но новой версии</a:t>
            </a:r>
          </a:p>
          <a:p>
            <a:pPr lvl="2"/>
            <a:endParaRPr lang="ru-RU" sz="4800" dirty="0"/>
          </a:p>
          <a:p>
            <a:pPr lvl="2"/>
            <a:r>
              <a:rPr lang="ru-RU" sz="4800" dirty="0"/>
              <a:t>Используем </a:t>
            </a:r>
            <a:r>
              <a:rPr lang="en-US" sz="4800" dirty="0" err="1"/>
              <a:t>AssemblyLoadContext</a:t>
            </a:r>
            <a:r>
              <a:rPr lang="ru-RU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072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468839-3B69-4D97-8036-3B5EF6DD9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156</a:t>
            </a:fld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E274E2F7-F551-D54C-B461-16DB108B5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2735263"/>
            <a:ext cx="19758751" cy="8217477"/>
          </a:xfrm>
        </p:spPr>
        <p:txBody>
          <a:bodyPr/>
          <a:lstStyle/>
          <a:p>
            <a:r>
              <a:rPr lang="en-US" dirty="0"/>
              <a:t>public class </a:t>
            </a:r>
            <a:r>
              <a:rPr lang="en-US" dirty="0">
                <a:effectLst/>
              </a:rPr>
              <a:t>Call : Handler </a:t>
            </a:r>
          </a:p>
          <a:p>
            <a:r>
              <a:rPr lang="en-US" dirty="0">
                <a:effectLst/>
              </a:rPr>
              <a:t>{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 </a:t>
            </a:r>
            <a:r>
              <a:rPr lang="en-US" dirty="0"/>
              <a:t> private </a:t>
            </a:r>
            <a:r>
              <a:rPr lang="en-US" dirty="0">
                <a:solidFill>
                  <a:srgbClr val="6C95EB"/>
                </a:solidFill>
              </a:rPr>
              <a:t>dynamic</a:t>
            </a:r>
            <a:r>
              <a:rPr lang="en-US" dirty="0">
                <a:solidFill>
                  <a:srgbClr val="BCBEC4"/>
                </a:solidFill>
                <a:effectLst/>
              </a:rPr>
              <a:t> </a:t>
            </a:r>
            <a:r>
              <a:rPr lang="en-US" dirty="0">
                <a:effectLst/>
              </a:rPr>
              <a:t>_next;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r>
              <a:rPr lang="en-US" dirty="0"/>
              <a:t>  public virtual object </a:t>
            </a:r>
            <a:r>
              <a:rPr lang="en-US" dirty="0" err="1"/>
              <a:t>FunctionHandler</a:t>
            </a:r>
            <a:r>
              <a:rPr lang="en-US" dirty="0"/>
              <a:t>(Request param) </a:t>
            </a:r>
          </a:p>
          <a:p>
            <a:r>
              <a:rPr lang="en-US" dirty="0"/>
              <a:t>  {</a:t>
            </a:r>
          </a:p>
          <a:p>
            <a:r>
              <a:rPr lang="en-US" dirty="0">
                <a:solidFill>
                  <a:srgbClr val="BCBEC4"/>
                </a:solidFill>
              </a:rPr>
              <a:t>    </a:t>
            </a:r>
            <a:r>
              <a:rPr lang="en-US" dirty="0">
                <a:solidFill>
                  <a:srgbClr val="6C95EB"/>
                </a:solidFill>
              </a:rPr>
              <a:t>dynamic</a:t>
            </a:r>
            <a:r>
              <a:rPr lang="en-US" dirty="0">
                <a:solidFill>
                  <a:srgbClr val="BCBEC4"/>
                </a:solidFill>
              </a:rPr>
              <a:t> </a:t>
            </a:r>
            <a:r>
              <a:rPr lang="en-US" dirty="0" err="1"/>
              <a:t>arg</a:t>
            </a:r>
            <a:r>
              <a:rPr lang="en-US" dirty="0"/>
              <a:t> = </a:t>
            </a:r>
            <a:r>
              <a:rPr lang="en-US" dirty="0" err="1">
                <a:effectLst/>
              </a:rPr>
              <a:t>PrepareParam</a:t>
            </a:r>
            <a:r>
              <a:rPr lang="en-US" dirty="0">
                <a:effectLst/>
              </a:rPr>
              <a:t>(param);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    </a:t>
            </a:r>
            <a:r>
              <a:rPr lang="en-US" dirty="0"/>
              <a:t>return </a:t>
            </a:r>
            <a:r>
              <a:rPr lang="en-US" dirty="0" err="1"/>
              <a:t>next.FunctionHandler</a:t>
            </a:r>
            <a:r>
              <a:rPr lang="en-US" dirty="0"/>
              <a:t>(</a:t>
            </a:r>
            <a:r>
              <a:rPr lang="en-US" dirty="0" err="1"/>
              <a:t>arg</a:t>
            </a:r>
            <a:r>
              <a:rPr lang="en-US" dirty="0"/>
              <a:t>);</a:t>
            </a:r>
            <a:br>
              <a:rPr lang="en-US" dirty="0"/>
            </a:br>
            <a:r>
              <a:rPr lang="en-US" dirty="0"/>
              <a:t>  }</a:t>
            </a:r>
            <a:br>
              <a:rPr lang="en-US" dirty="0"/>
            </a:br>
            <a:endParaRPr lang="en-US" dirty="0"/>
          </a:p>
          <a:p>
            <a:r>
              <a:rPr lang="en-US" dirty="0"/>
              <a:t>  private dynamic </a:t>
            </a:r>
            <a:r>
              <a:rPr lang="en-US" dirty="0" err="1"/>
              <a:t>PrepareParam</a:t>
            </a:r>
            <a:r>
              <a:rPr lang="en-US" dirty="0"/>
              <a:t>(Request param) =&gt; { ... }  </a:t>
            </a:r>
          </a:p>
          <a:p>
            <a:r>
              <a:rPr lang="en-US" dirty="0"/>
              <a:t>}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7EF16-AD49-4E86-9303-F2D9913C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6093975" cy="1471511"/>
          </a:xfrm>
        </p:spPr>
        <p:txBody>
          <a:bodyPr/>
          <a:lstStyle/>
          <a:p>
            <a:r>
              <a:rPr lang="ru-RU" dirty="0"/>
              <a:t>Вызов </a:t>
            </a:r>
            <a:r>
              <a:rPr lang="en-US" dirty="0"/>
              <a:t>Handler</a:t>
            </a:r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DB7F5-721F-2881-316B-B5AEDAB159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4026324" y="4934504"/>
            <a:ext cx="3151927" cy="565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8CDFF-4690-0B07-7A1C-58F030D48C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2301875" y="7776084"/>
            <a:ext cx="3151927" cy="5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1962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157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Уменьшаем время </a:t>
            </a:r>
            <a:br>
              <a:rPr lang="ru-RU" dirty="0"/>
            </a:br>
            <a:r>
              <a:rPr lang="en-US" dirty="0"/>
              <a:t>Cold Start</a:t>
            </a:r>
            <a:endParaRPr lang="ru-RU" dirty="0"/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12D38568-0059-FACD-E297-69059978C16E}"/>
              </a:ext>
            </a:extLst>
          </p:cNvPr>
          <p:cNvSpPr txBox="1">
            <a:spLocks/>
          </p:cNvSpPr>
          <p:nvPr/>
        </p:nvSpPr>
        <p:spPr>
          <a:xfrm>
            <a:off x="1579563" y="4759896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4800" dirty="0"/>
              <a:t>C</a:t>
            </a:r>
            <a:r>
              <a:rPr lang="ru-RU" sz="4800" dirty="0"/>
              <a:t>компилированы с </a:t>
            </a:r>
            <a:r>
              <a:rPr lang="en-US" sz="4800" dirty="0" err="1"/>
              <a:t>ReadyToRun</a:t>
            </a:r>
            <a:endParaRPr lang="en-US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79093703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158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0735462" cy="2561331"/>
          </a:xfrm>
        </p:spPr>
        <p:txBody>
          <a:bodyPr/>
          <a:lstStyle/>
          <a:p>
            <a:r>
              <a:rPr lang="ru-RU" dirty="0"/>
              <a:t>Ограниченные ресурсы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765170C7-29A1-1011-678A-0D92FB525CC6}"/>
              </a:ext>
            </a:extLst>
          </p:cNvPr>
          <p:cNvSpPr txBox="1">
            <a:spLocks/>
          </p:cNvSpPr>
          <p:nvPr/>
        </p:nvSpPr>
        <p:spPr>
          <a:xfrm>
            <a:off x="1579564" y="4759896"/>
            <a:ext cx="10258425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Напоминает работу </a:t>
            </a:r>
            <a:br>
              <a:rPr lang="ru-RU" sz="4800" dirty="0"/>
            </a:br>
            <a:r>
              <a:rPr lang="ru-RU" sz="4800" dirty="0"/>
              <a:t>в</a:t>
            </a:r>
            <a:r>
              <a:rPr lang="en-US" sz="4800" dirty="0"/>
              <a:t> </a:t>
            </a:r>
            <a:r>
              <a:rPr lang="ru-RU" sz="4800" dirty="0"/>
              <a:t>ограниченном контейнере</a:t>
            </a:r>
          </a:p>
          <a:p>
            <a:pPr lvl="2"/>
            <a:r>
              <a:rPr lang="ru-RU" sz="4800" dirty="0"/>
              <a:t>Выставлена переменная окружения </a:t>
            </a:r>
            <a:r>
              <a:rPr lang="en-US" sz="4400" dirty="0"/>
              <a:t>DOTNET_RUNNING_IN_CONTAINER</a:t>
            </a:r>
            <a:endParaRPr lang="ru-RU" sz="4800" dirty="0"/>
          </a:p>
        </p:txBody>
      </p:sp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C33F4FAD-C0AF-F42C-23AD-656D5D798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r="4937"/>
          <a:stretch>
            <a:fillRect/>
          </a:stretch>
        </p:blipFill>
        <p:spPr>
          <a:xfrm>
            <a:off x="12584748" y="1260000"/>
            <a:ext cx="10258524" cy="11383257"/>
          </a:xfrm>
          <a:prstGeom prst="roundRect">
            <a:avLst>
              <a:gd name="adj" fmla="val 3482"/>
            </a:avLst>
          </a:prstGeom>
        </p:spPr>
      </p:pic>
    </p:spTree>
    <p:extLst>
      <p:ext uri="{BB962C8B-B14F-4D97-AF65-F5344CB8AC3E}">
        <p14:creationId xmlns:p14="http://schemas.microsoft.com/office/powerpoint/2010/main" val="325042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159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 err="1"/>
              <a:t>WorkstationGC</a:t>
            </a:r>
            <a:endParaRPr lang="ru-RU" dirty="0"/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83A327F3-1E55-73EA-01AF-03357417D9FE}"/>
              </a:ext>
            </a:extLst>
          </p:cNvPr>
          <p:cNvSpPr txBox="1">
            <a:spLocks/>
          </p:cNvSpPr>
          <p:nvPr/>
        </p:nvSpPr>
        <p:spPr>
          <a:xfrm>
            <a:off x="1579563" y="4759896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/>
              <a:t>Минимальные </a:t>
            </a:r>
            <a:r>
              <a:rPr lang="en-US" sz="4800"/>
              <a:t>GC </a:t>
            </a:r>
            <a:r>
              <a:rPr lang="ru-RU" sz="4800"/>
              <a:t>паузы</a:t>
            </a:r>
          </a:p>
          <a:p>
            <a:pPr lvl="2"/>
            <a:r>
              <a:rPr lang="ru-RU" sz="4800"/>
              <a:t>Потребляет меньше памяти</a:t>
            </a:r>
            <a:endParaRPr lang="ru-RU" sz="4800" dirty="0"/>
          </a:p>
        </p:txBody>
      </p:sp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E1696023-834C-C943-2852-0BC5B4F5C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r="4937"/>
          <a:stretch>
            <a:fillRect/>
          </a:stretch>
        </p:blipFill>
        <p:spPr>
          <a:xfrm>
            <a:off x="12584748" y="1260000"/>
            <a:ext cx="10258524" cy="11383257"/>
          </a:xfrm>
          <a:prstGeom prst="roundRect">
            <a:avLst>
              <a:gd name="adj" fmla="val 3482"/>
            </a:avLst>
          </a:prstGeom>
        </p:spPr>
      </p:pic>
    </p:spTree>
    <p:extLst>
      <p:ext uri="{BB962C8B-B14F-4D97-AF65-F5344CB8AC3E}">
        <p14:creationId xmlns:p14="http://schemas.microsoft.com/office/powerpoint/2010/main" val="2489861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468839-3B69-4D97-8036-3B5EF6DD9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E274E2F7-F551-D54C-B461-16DB108B5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2735263"/>
            <a:ext cx="19758751" cy="8217477"/>
          </a:xfrm>
        </p:spPr>
        <p:txBody>
          <a:bodyPr/>
          <a:lstStyle/>
          <a:p>
            <a:r>
              <a:rPr lang="en-US" dirty="0"/>
              <a:t>public class </a:t>
            </a:r>
            <a:r>
              <a:rPr lang="en-US" dirty="0" err="1"/>
              <a:t>HttpRequest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{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    </a:t>
            </a:r>
            <a:r>
              <a:rPr lang="en-US" dirty="0"/>
              <a:t>[</a:t>
            </a:r>
            <a:r>
              <a:rPr lang="en-US" dirty="0" err="1"/>
              <a:t>JsonPropertyName</a:t>
            </a:r>
            <a:r>
              <a:rPr lang="en-US" dirty="0"/>
              <a:t>("</a:t>
            </a:r>
            <a:r>
              <a:rPr lang="en-US" dirty="0">
                <a:solidFill>
                  <a:srgbClr val="6C95EB"/>
                </a:solidFill>
              </a:rPr>
              <a:t>headers</a:t>
            </a:r>
            <a:r>
              <a:rPr lang="en-US" dirty="0"/>
              <a:t>")]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    </a:t>
            </a:r>
            <a:r>
              <a:rPr lang="en-US" dirty="0"/>
              <a:t>public Dictionary&lt;string, string&gt; Headers;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r>
              <a:rPr lang="en-US" dirty="0">
                <a:effectLst/>
              </a:rPr>
              <a:t>    </a:t>
            </a:r>
            <a:r>
              <a:rPr lang="en-US" dirty="0"/>
              <a:t>[</a:t>
            </a:r>
            <a:r>
              <a:rPr lang="en-US" dirty="0" err="1"/>
              <a:t>JsonPropertyName</a:t>
            </a:r>
            <a:r>
              <a:rPr lang="en-US" dirty="0"/>
              <a:t>("</a:t>
            </a:r>
            <a:r>
              <a:rPr lang="en-US" dirty="0">
                <a:solidFill>
                  <a:srgbClr val="6C95EB"/>
                </a:solidFill>
              </a:rPr>
              <a:t>body</a:t>
            </a:r>
            <a:r>
              <a:rPr lang="en-US" dirty="0"/>
              <a:t>")]</a:t>
            </a:r>
            <a:br>
              <a:rPr lang="en-US" dirty="0">
                <a:effectLst/>
              </a:rPr>
            </a:br>
            <a:r>
              <a:rPr lang="en-US" dirty="0"/>
              <a:t>    public string Body;</a:t>
            </a:r>
            <a:br>
              <a:rPr lang="en-US" dirty="0"/>
            </a:br>
            <a:r>
              <a:rPr lang="en-US" dirty="0"/>
              <a:t>}</a:t>
            </a:r>
          </a:p>
          <a:p>
            <a:endParaRPr lang="en-US" dirty="0">
              <a:solidFill>
                <a:srgbClr val="D0D0D0"/>
              </a:solidFill>
              <a:effectLst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7EF16-AD49-4E86-9303-F2D9913C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6093975" cy="1471511"/>
          </a:xfrm>
        </p:spPr>
        <p:txBody>
          <a:bodyPr/>
          <a:lstStyle/>
          <a:p>
            <a:r>
              <a:rPr lang="ru-RU" dirty="0"/>
              <a:t>Функция. Вход и выход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DAC51-BDB0-05EC-8509-0CB848A8EE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7962280" y="4630703"/>
            <a:ext cx="4811365" cy="565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839986-EA40-21DD-E0FD-ABC0F255EB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7658656" y="6526143"/>
            <a:ext cx="3704338" cy="5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2356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160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706550" cy="2561331"/>
          </a:xfrm>
        </p:spPr>
        <p:txBody>
          <a:bodyPr/>
          <a:lstStyle/>
          <a:p>
            <a:r>
              <a:rPr lang="ru-RU" sz="7200" dirty="0"/>
              <a:t>Настройки через переменные окружения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3B1FB029-7AD6-2E09-D29E-0A6235A24522}"/>
              </a:ext>
            </a:extLst>
          </p:cNvPr>
          <p:cNvSpPr txBox="1">
            <a:spLocks/>
          </p:cNvSpPr>
          <p:nvPr/>
        </p:nvSpPr>
        <p:spPr>
          <a:xfrm>
            <a:off x="1579563" y="4759895"/>
            <a:ext cx="17573625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dirty="0"/>
              <a:t>Отключить/включить </a:t>
            </a:r>
            <a:r>
              <a:rPr lang="en-US" dirty="0"/>
              <a:t>Tired PGO:</a:t>
            </a:r>
            <a:br>
              <a:rPr lang="en-US" dirty="0"/>
            </a:br>
            <a:r>
              <a:rPr lang="en-US" dirty="0" err="1"/>
              <a:t>DOTNET_TieredPGO</a:t>
            </a:r>
            <a:r>
              <a:rPr lang="en-US" dirty="0"/>
              <a:t>=1</a:t>
            </a:r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endParaRPr lang="ru-RU" dirty="0"/>
          </a:p>
          <a:p>
            <a:pPr lvl="3"/>
            <a:endParaRPr lang="en-US" dirty="0"/>
          </a:p>
          <a:p>
            <a:pPr marL="0" lvl="3" indent="0">
              <a:buFont typeface="+mj-lt"/>
              <a:buNone/>
            </a:pPr>
            <a:r>
              <a:rPr lang="en-US" dirty="0">
                <a:hlinkClick r:id="rId3"/>
              </a:rPr>
              <a:t>https://learn.microsoft.com/ru-ru/dotnet/</a:t>
            </a:r>
            <a:br>
              <a:rPr lang="ru-RU" dirty="0">
                <a:hlinkClick r:id="rId3"/>
              </a:rPr>
            </a:br>
            <a:r>
              <a:rPr lang="en-US" dirty="0">
                <a:hlinkClick r:id="rId3"/>
              </a:rPr>
              <a:t>core/runtime-config/</a:t>
            </a:r>
            <a:endParaRPr lang="ru-RU" dirty="0"/>
          </a:p>
        </p:txBody>
      </p:sp>
      <p:pic>
        <p:nvPicPr>
          <p:cNvPr id="2" name="Graphic 2">
            <a:extLst>
              <a:ext uri="{FF2B5EF4-FFF2-40B4-BE49-F238E27FC236}">
                <a16:creationId xmlns:a16="http://schemas.microsoft.com/office/drawing/2014/main" id="{D74E9CEB-22F0-70BF-48A2-ED0DBCE79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37411" y="2683130"/>
            <a:ext cx="8760886" cy="876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5067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161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2439975" cy="2561331"/>
          </a:xfrm>
        </p:spPr>
        <p:txBody>
          <a:bodyPr/>
          <a:lstStyle/>
          <a:p>
            <a:r>
              <a:rPr lang="ru-RU" sz="7200" dirty="0"/>
              <a:t>Настройки через переменные окружения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3B1FB029-7AD6-2E09-D29E-0A6235A24522}"/>
              </a:ext>
            </a:extLst>
          </p:cNvPr>
          <p:cNvSpPr txBox="1">
            <a:spLocks/>
          </p:cNvSpPr>
          <p:nvPr/>
        </p:nvSpPr>
        <p:spPr>
          <a:xfrm>
            <a:off x="1579563" y="4759895"/>
            <a:ext cx="11569509" cy="67558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dirty="0"/>
              <a:t>Отключить/включить </a:t>
            </a:r>
            <a:r>
              <a:rPr lang="en-US" dirty="0"/>
              <a:t>Tired PGO:</a:t>
            </a:r>
            <a:br>
              <a:rPr lang="en-US" dirty="0"/>
            </a:br>
            <a:r>
              <a:rPr lang="en-US" dirty="0" err="1"/>
              <a:t>DOTNET_TieredPGO</a:t>
            </a:r>
            <a:r>
              <a:rPr lang="en-US" dirty="0"/>
              <a:t>=1</a:t>
            </a:r>
          </a:p>
          <a:p>
            <a:pPr lvl="2"/>
            <a:endParaRPr lang="en-US" dirty="0"/>
          </a:p>
          <a:p>
            <a:pPr marL="685800" lvl="3" indent="-685800">
              <a:buFont typeface="Arial" panose="020B0604020202020204" pitchFamily="34" charset="0"/>
              <a:buChar char="•"/>
            </a:pPr>
            <a:r>
              <a:rPr lang="en-US" dirty="0"/>
              <a:t>Thread Pool </a:t>
            </a:r>
            <a:r>
              <a:rPr lang="ru-RU" dirty="0"/>
              <a:t>—</a:t>
            </a:r>
            <a:r>
              <a:rPr lang="en-US" dirty="0"/>
              <a:t> </a:t>
            </a:r>
            <a:r>
              <a:rPr lang="ru-RU" dirty="0"/>
              <a:t>не настраивается</a:t>
            </a:r>
          </a:p>
          <a:p>
            <a:pPr marL="685800" lvl="3" indent="-685800">
              <a:buFont typeface="Arial" panose="020B0604020202020204" pitchFamily="34" charset="0"/>
              <a:buChar char="•"/>
            </a:pPr>
            <a:r>
              <a:rPr lang="en-US" dirty="0"/>
              <a:t>GC –</a:t>
            </a:r>
            <a:r>
              <a:rPr lang="ru-RU" dirty="0"/>
              <a:t> не настраивается</a:t>
            </a:r>
            <a:endParaRPr lang="en-US" dirty="0"/>
          </a:p>
          <a:p>
            <a:pPr lvl="3"/>
            <a:endParaRPr lang="ru-RU" dirty="0"/>
          </a:p>
          <a:p>
            <a:pPr marL="0" marR="0" lvl="3" indent="0" algn="l" defTabSz="1828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https://learn.microsoft.com/ru-ru/dotnet/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core/runtime-config/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lvl="3"/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D5BADBF-C370-11E9-AF4E-2D320200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37411" y="2683130"/>
            <a:ext cx="8760886" cy="876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4913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162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Будущее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84739DEB-072D-0FB9-E532-66EEEBBA6EE5}"/>
              </a:ext>
            </a:extLst>
          </p:cNvPr>
          <p:cNvSpPr txBox="1">
            <a:spLocks/>
          </p:cNvSpPr>
          <p:nvPr/>
        </p:nvSpPr>
        <p:spPr>
          <a:xfrm>
            <a:off x="1579563" y="4812268"/>
            <a:ext cx="9329442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Компилировать с </a:t>
            </a:r>
            <a:r>
              <a:rPr lang="en-US" sz="4800" dirty="0" err="1"/>
              <a:t>ReadyToRun</a:t>
            </a:r>
            <a:r>
              <a:rPr lang="ru-RU" sz="4800" dirty="0"/>
              <a:t> и ваш код</a:t>
            </a:r>
            <a:endParaRPr lang="en-US" sz="4800" dirty="0"/>
          </a:p>
          <a:p>
            <a:pPr lvl="2"/>
            <a:r>
              <a:rPr lang="en-US" sz="4800" dirty="0"/>
              <a:t>.NET </a:t>
            </a:r>
            <a:r>
              <a:rPr lang="ru-RU" sz="4800" dirty="0"/>
              <a:t>8 </a:t>
            </a:r>
            <a:r>
              <a:rPr lang="en-US" sz="4800" dirty="0"/>
              <a:t>Runtime</a:t>
            </a:r>
            <a:endParaRPr lang="ru-RU" sz="4800" dirty="0"/>
          </a:p>
        </p:txBody>
      </p:sp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CDD718F0-F2E3-6637-7C6E-2DE3293CC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r="4937"/>
          <a:stretch>
            <a:fillRect/>
          </a:stretch>
        </p:blipFill>
        <p:spPr>
          <a:xfrm>
            <a:off x="12584748" y="1260000"/>
            <a:ext cx="10258524" cy="11383257"/>
          </a:xfrm>
          <a:prstGeom prst="roundRect">
            <a:avLst>
              <a:gd name="adj" fmla="val 3482"/>
            </a:avLst>
          </a:prstGeom>
        </p:spPr>
      </p:pic>
    </p:spTree>
    <p:extLst>
      <p:ext uri="{BB962C8B-B14F-4D97-AF65-F5344CB8AC3E}">
        <p14:creationId xmlns:p14="http://schemas.microsoft.com/office/powerpoint/2010/main" val="354885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9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19D2CFB-47E4-55F1-16A9-A43EC4E20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163</a:t>
            </a:fld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64B71226-6946-3566-EA29-EFBCDF02B9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84000" y="1486600"/>
            <a:ext cx="8047363" cy="8573637"/>
          </a:xfrm>
        </p:spPr>
        <p:txBody>
          <a:bodyPr/>
          <a:lstStyle/>
          <a:p>
            <a:pPr lvl="3"/>
            <a:r>
              <a:rPr lang="ru-RU" dirty="0"/>
              <a:t>Что такое</a:t>
            </a:r>
            <a:r>
              <a:rPr lang="en-US" dirty="0"/>
              <a:t> Serverless</a:t>
            </a:r>
            <a:endParaRPr lang="ru-RU" dirty="0"/>
          </a:p>
          <a:p>
            <a:pPr lvl="3"/>
            <a:r>
              <a:rPr lang="ru-RU" dirty="0"/>
              <a:t>Как работают </a:t>
            </a:r>
            <a:br>
              <a:rPr lang="en-US" dirty="0"/>
            </a:br>
            <a:r>
              <a:rPr lang="en-US" dirty="0"/>
              <a:t>Cloud Functions</a:t>
            </a:r>
          </a:p>
          <a:p>
            <a:pPr lvl="3"/>
            <a:r>
              <a:rPr lang="ru-RU" dirty="0"/>
              <a:t>Внутреннее устройство</a:t>
            </a:r>
            <a:br>
              <a:rPr lang="ru-RU" dirty="0"/>
            </a:br>
            <a:r>
              <a:rPr lang="en-US" dirty="0"/>
              <a:t>Cloud Functions</a:t>
            </a:r>
            <a:endParaRPr lang="ru-RU" dirty="0"/>
          </a:p>
          <a:p>
            <a:pPr lvl="3"/>
            <a:endParaRPr lang="en-US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D7714D-6A70-9CA1-FF5D-B3D7C2F27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r="4937"/>
          <a:stretch>
            <a:fillRect/>
          </a:stretch>
        </p:blipFill>
        <p:spPr>
          <a:xfrm>
            <a:off x="12584748" y="1260000"/>
            <a:ext cx="10258524" cy="11383257"/>
          </a:xfrm>
          <a:prstGeom prst="roundRect">
            <a:avLst>
              <a:gd name="adj" fmla="val 3482"/>
            </a:avLst>
          </a:prstGeom>
        </p:spPr>
      </p:pic>
    </p:spTree>
    <p:extLst>
      <p:ext uri="{BB962C8B-B14F-4D97-AF65-F5344CB8AC3E}">
        <p14:creationId xmlns:p14="http://schemas.microsoft.com/office/powerpoint/2010/main" val="206908204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D59A80-6DB4-A78D-9B6A-7FBC5C79C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75" y="2001600"/>
            <a:ext cx="24384000" cy="13716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164</a:t>
            </a:fld>
            <a:endParaRPr lang="ru-RU" dirty="0"/>
          </a:p>
        </p:txBody>
      </p:sp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087DCDFB-9A06-292E-3B0C-3C7DE6D3E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7947584" cy="2561331"/>
          </a:xfrm>
        </p:spPr>
        <p:txBody>
          <a:bodyPr/>
          <a:lstStyle/>
          <a:p>
            <a:r>
              <a:rPr lang="ru-RU" dirty="0"/>
              <a:t>Использование </a:t>
            </a:r>
            <a:r>
              <a:rPr lang="ru-RU" dirty="0" err="1"/>
              <a:t>рантаймов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418641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645B992-7B52-17BF-1C45-4E0FB3793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165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68B5BDB-4A69-589D-4235-35B1B6A0A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130400"/>
            <a:ext cx="12310892" cy="4044601"/>
          </a:xfrm>
        </p:spPr>
        <p:txBody>
          <a:bodyPr/>
          <a:lstStyle/>
          <a:p>
            <a:r>
              <a:rPr lang="ru-RU" sz="7200" dirty="0"/>
              <a:t>Если не пользовались — попользуйтесь.</a:t>
            </a:r>
            <a:br>
              <a:rPr lang="ru-RU" sz="7200" dirty="0"/>
            </a:br>
            <a:r>
              <a:rPr lang="ru-RU" sz="7200" dirty="0"/>
              <a:t>Если уже пользовались — приходите поговорить</a:t>
            </a:r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863B2187-C28D-E498-1D42-28E2F91E4037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1579563" y="7079360"/>
            <a:ext cx="11344175" cy="6197727"/>
          </a:xfrm>
        </p:spPr>
        <p:txBody>
          <a:bodyPr/>
          <a:lstStyle/>
          <a:p>
            <a:pPr marL="0" lvl="2" indent="0">
              <a:buNone/>
            </a:pPr>
            <a:r>
              <a:rPr lang="ru-RU" b="1" dirty="0"/>
              <a:t>Что дальше:</a:t>
            </a:r>
          </a:p>
          <a:p>
            <a:pPr lvl="2"/>
            <a:r>
              <a:rPr lang="ru-RU" dirty="0"/>
              <a:t>Чат с комьюнити</a:t>
            </a:r>
            <a:r>
              <a:rPr lang="en-US" dirty="0"/>
              <a:t>:</a:t>
            </a:r>
            <a:br>
              <a:rPr lang="ru-RU" dirty="0"/>
            </a:br>
            <a:r>
              <a:rPr lang="en-US" dirty="0">
                <a:hlinkClick r:id="rId3"/>
              </a:rPr>
              <a:t>https://t.me/YandexCloudFunctions</a:t>
            </a:r>
            <a:endParaRPr lang="ru-RU" dirty="0"/>
          </a:p>
          <a:p>
            <a:pPr lvl="2"/>
            <a:r>
              <a:rPr lang="ru-RU" dirty="0"/>
              <a:t>Примеры</a:t>
            </a:r>
            <a:r>
              <a:rPr lang="en-US" dirty="0"/>
              <a:t>:</a:t>
            </a:r>
            <a:br>
              <a:rPr lang="ru-RU" dirty="0"/>
            </a:br>
            <a:r>
              <a:rPr lang="en-US" dirty="0">
                <a:effectLst/>
                <a:latin typeface="Helvetica Neue" panose="02000503000000020004" pitchFamily="2" charset="0"/>
                <a:hlinkClick r:id="rId4"/>
              </a:rPr>
              <a:t>https://github.com/yandex-cloud-examples</a:t>
            </a:r>
            <a:endParaRPr lang="ru-RU" dirty="0"/>
          </a:p>
          <a:p>
            <a:pPr lvl="2"/>
            <a:r>
              <a:rPr lang="ru-RU" dirty="0"/>
              <a:t>Поиграть в </a:t>
            </a:r>
            <a:r>
              <a:rPr lang="en-US" dirty="0" err="1"/>
              <a:t>Serverless</a:t>
            </a:r>
            <a:r>
              <a:rPr lang="en-US" dirty="0"/>
              <a:t> Game:</a:t>
            </a:r>
            <a:br>
              <a:rPr lang="ru-RU" dirty="0"/>
            </a:br>
            <a:r>
              <a:rPr lang="en-US" dirty="0">
                <a:hlinkClick r:id="rId5"/>
              </a:rPr>
              <a:t>https://game.serverless.yandexcloud.net/login.html</a:t>
            </a:r>
            <a:br>
              <a:rPr lang="en-US" dirty="0"/>
            </a:br>
            <a:r>
              <a:rPr lang="ru-RU" dirty="0" err="1"/>
              <a:t>Исходники</a:t>
            </a:r>
            <a:r>
              <a:rPr lang="ru-RU" dirty="0"/>
              <a:t> </a:t>
            </a:r>
            <a:r>
              <a:rPr lang="en-US" dirty="0"/>
              <a:t>GitHub: </a:t>
            </a:r>
            <a:r>
              <a:rPr lang="en-US" dirty="0">
                <a:hlinkClick r:id="rId6"/>
              </a:rPr>
              <a:t>https://clck.ru/zLrZ5</a:t>
            </a:r>
            <a:endParaRPr lang="en-US" dirty="0"/>
          </a:p>
          <a:p>
            <a:pPr lvl="2"/>
            <a:endParaRPr lang="en-US" dirty="0"/>
          </a:p>
          <a:p>
            <a:pPr lvl="2"/>
            <a:endParaRPr lang="ru-RU" dirty="0"/>
          </a:p>
          <a:p>
            <a:endParaRPr lang="ru-RU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C492317-A087-B13A-41AB-94233D23C6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152973" y="11836394"/>
            <a:ext cx="8804781" cy="1095788"/>
          </a:xfrm>
        </p:spPr>
        <p:txBody>
          <a:bodyPr/>
          <a:lstStyle/>
          <a:p>
            <a:r>
              <a:rPr lang="en-US" sz="3600" dirty="0">
                <a:hlinkClick r:id="rId7"/>
              </a:rPr>
              <a:t>https://maxshoshin.ru/dotnext2023.html</a:t>
            </a:r>
            <a:endParaRPr lang="en-US" sz="36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C0A6F8F-43E4-84F9-48F8-37AF0356F1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152973" y="2638416"/>
            <a:ext cx="8805600" cy="88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85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468839-3B69-4D97-8036-3B5EF6DD9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E274E2F7-F551-D54C-B461-16DB108B5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2735263"/>
            <a:ext cx="19758751" cy="8217477"/>
          </a:xfrm>
        </p:spPr>
        <p:txBody>
          <a:bodyPr/>
          <a:lstStyle/>
          <a:p>
            <a:r>
              <a:rPr lang="en-US" dirty="0"/>
              <a:t>public class Response </a:t>
            </a:r>
            <a:br>
              <a:rPr lang="en-US" dirty="0"/>
            </a:br>
            <a:r>
              <a:rPr lang="en-US" dirty="0"/>
              <a:t>{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    </a:t>
            </a:r>
            <a:r>
              <a:rPr lang="en-US" dirty="0"/>
              <a:t>[</a:t>
            </a:r>
            <a:r>
              <a:rPr lang="en-US" dirty="0" err="1"/>
              <a:t>JsonPropertyName</a:t>
            </a:r>
            <a:r>
              <a:rPr lang="en-US" dirty="0"/>
              <a:t>("</a:t>
            </a:r>
            <a:r>
              <a:rPr lang="en-US" dirty="0" err="1">
                <a:solidFill>
                  <a:srgbClr val="6C95EB"/>
                </a:solidFill>
              </a:rPr>
              <a:t>statusCode</a:t>
            </a:r>
            <a:r>
              <a:rPr lang="en-US" dirty="0"/>
              <a:t>")]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    </a:t>
            </a:r>
            <a:r>
              <a:rPr lang="en-US" dirty="0"/>
              <a:t>public int </a:t>
            </a:r>
            <a:r>
              <a:rPr lang="en-US" dirty="0" err="1"/>
              <a:t>StatusCode</a:t>
            </a:r>
            <a:r>
              <a:rPr lang="en-US" dirty="0"/>
              <a:t>;</a:t>
            </a:r>
            <a:br>
              <a:rPr lang="ru-RU" dirty="0"/>
            </a:br>
            <a:br>
              <a:rPr lang="en-US" dirty="0"/>
            </a:br>
            <a:r>
              <a:rPr lang="en-US" dirty="0">
                <a:effectLst/>
              </a:rPr>
              <a:t>    </a:t>
            </a:r>
            <a:r>
              <a:rPr lang="en-US" dirty="0"/>
              <a:t>[</a:t>
            </a:r>
            <a:r>
              <a:rPr lang="en-US" dirty="0" err="1"/>
              <a:t>JsonPropertyName</a:t>
            </a:r>
            <a:r>
              <a:rPr lang="en-US" dirty="0"/>
              <a:t>("</a:t>
            </a:r>
            <a:r>
              <a:rPr lang="en-US" dirty="0">
                <a:solidFill>
                  <a:srgbClr val="6C95EB"/>
                </a:solidFill>
              </a:rPr>
              <a:t>body</a:t>
            </a:r>
            <a:r>
              <a:rPr lang="en-US" dirty="0"/>
              <a:t>")]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    </a:t>
            </a:r>
            <a:r>
              <a:rPr lang="en-US" dirty="0"/>
              <a:t>public string Body;</a:t>
            </a:r>
            <a:br>
              <a:rPr lang="en-US" dirty="0"/>
            </a:br>
            <a:r>
              <a:rPr lang="en-US" dirty="0"/>
              <a:t>}</a:t>
            </a:r>
          </a:p>
          <a:p>
            <a:endParaRPr lang="en-US" dirty="0">
              <a:solidFill>
                <a:srgbClr val="D0D0D0"/>
              </a:solidFill>
              <a:effectLst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7EF16-AD49-4E86-9303-F2D9913C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6093975" cy="1471511"/>
          </a:xfrm>
        </p:spPr>
        <p:txBody>
          <a:bodyPr/>
          <a:lstStyle/>
          <a:p>
            <a:r>
              <a:rPr lang="ru-RU" dirty="0"/>
              <a:t>Функция. Вход и выход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1FAC54-5D51-37A9-75F2-DC5767850B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7962280" y="4630703"/>
            <a:ext cx="4811365" cy="565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94C58A-8369-61D1-9F70-DAD6CC0D2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7658656" y="6526143"/>
            <a:ext cx="3704338" cy="5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10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468839-3B69-4D97-8036-3B5EF6DD9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E274E2F7-F551-D54C-B461-16DB108B5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1537" y="4913313"/>
            <a:ext cx="19758751" cy="8217477"/>
          </a:xfrm>
        </p:spPr>
        <p:txBody>
          <a:bodyPr/>
          <a:lstStyle/>
          <a:p>
            <a:r>
              <a:rPr lang="en-US" dirty="0">
                <a:effectLst/>
              </a:rPr>
              <a:t>public </a:t>
            </a:r>
            <a:r>
              <a:rPr lang="en-US" dirty="0"/>
              <a:t>class Handler</a:t>
            </a:r>
            <a:br>
              <a:rPr lang="ru-RU" dirty="0"/>
            </a:br>
            <a:r>
              <a:rPr lang="en-US" dirty="0"/>
              <a:t>{ </a:t>
            </a:r>
          </a:p>
          <a:p>
            <a:r>
              <a:rPr lang="en-US" dirty="0"/>
              <a:t>  public async Task&lt;Response&gt;</a:t>
            </a:r>
            <a:r>
              <a:rPr lang="en-US" dirty="0">
                <a:effectLst/>
              </a:rPr>
              <a:t> </a:t>
            </a:r>
            <a:r>
              <a:rPr lang="en-US" dirty="0" err="1"/>
              <a:t>FunctionHandler</a:t>
            </a:r>
            <a:r>
              <a:rPr lang="en-US" dirty="0"/>
              <a:t>(</a:t>
            </a:r>
            <a:r>
              <a:rPr lang="en-US" dirty="0" err="1"/>
              <a:t>HttpRequest</a:t>
            </a:r>
            <a:r>
              <a:rPr lang="en-US" dirty="0"/>
              <a:t> req)</a:t>
            </a:r>
            <a:br>
              <a:rPr lang="en-US" dirty="0"/>
            </a:br>
            <a:r>
              <a:rPr lang="en-US" dirty="0">
                <a:effectLst/>
              </a:rPr>
              <a:t>  </a:t>
            </a:r>
            <a:r>
              <a:rPr lang="en-US" dirty="0"/>
              <a:t>{ </a:t>
            </a:r>
          </a:p>
          <a:p>
            <a:r>
              <a:rPr lang="en-US" dirty="0"/>
              <a:t>     ...</a:t>
            </a:r>
            <a:br>
              <a:rPr lang="en-US" dirty="0"/>
            </a:br>
            <a:r>
              <a:rPr lang="en-US" dirty="0"/>
              <a:t>  }</a:t>
            </a:r>
            <a:br>
              <a:rPr lang="en-US" dirty="0"/>
            </a:br>
            <a:r>
              <a:rPr lang="en-US" dirty="0"/>
              <a:t>}</a:t>
            </a:r>
          </a:p>
          <a:p>
            <a:endParaRPr lang="en-US" dirty="0">
              <a:solidFill>
                <a:srgbClr val="D0D0D0"/>
              </a:solidFill>
              <a:effectLst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7EF16-AD49-4E86-9303-F2D9913C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2071675" cy="2579507"/>
          </a:xfrm>
        </p:spPr>
        <p:txBody>
          <a:bodyPr/>
          <a:lstStyle/>
          <a:p>
            <a:r>
              <a:rPr lang="ru-RU" dirty="0"/>
              <a:t>Функция работает, пока исполняется метод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39A66-E72B-A1DD-93A1-D63F2B06F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 rot="16200000">
            <a:off x="490670" y="7876673"/>
            <a:ext cx="3031790" cy="5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50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есть у функции</a:t>
            </a: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8E416EBF-5A0B-9597-2F14-48B0CAC0DC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3" r="42487" b="18684"/>
          <a:stretch/>
        </p:blipFill>
        <p:spPr>
          <a:xfrm>
            <a:off x="0" y="4041648"/>
            <a:ext cx="14023975" cy="7112127"/>
          </a:xfrm>
          <a:prstGeom prst="rect">
            <a:avLst/>
          </a:prstGeom>
        </p:spPr>
      </p:pic>
      <p:sp>
        <p:nvSpPr>
          <p:cNvPr id="28" name="Номер слайда 3">
            <a:extLst>
              <a:ext uri="{FF2B5EF4-FFF2-40B4-BE49-F238E27FC236}">
                <a16:creationId xmlns:a16="http://schemas.microsoft.com/office/drawing/2014/main" id="{C29CB4F2-B496-C9BB-F270-B6795D8EFF6F}"/>
              </a:ext>
            </a:extLst>
          </p:cNvPr>
          <p:cNvSpPr txBox="1">
            <a:spLocks/>
          </p:cNvSpPr>
          <p:nvPr/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lIns="0" tIns="72000" rIns="0" bIns="0"/>
          <a:lstStyle>
            <a:defPPr>
              <a:defRPr lang="ru-RU"/>
            </a:defPPr>
            <a:lvl1pPr marL="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41C03D3-FA44-40EC-9A21-1FC4FEA3E22E}" type="slidenum">
              <a:rPr lang="ru-RU" sz="2400">
                <a:solidFill>
                  <a:schemeClr val="bg1">
                    <a:lumMod val="65000"/>
                  </a:schemeClr>
                </a:solidFill>
              </a:rPr>
              <a:pPr algn="r"/>
              <a:t>19</a:t>
            </a:fld>
            <a:endParaRPr lang="ru-RU" sz="2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482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738FDB1-9F6C-AD4D-8D4A-693C4BCDE1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254" y="4926085"/>
            <a:ext cx="16082251" cy="4369663"/>
          </a:xfrm>
        </p:spPr>
        <p:txBody>
          <a:bodyPr tIns="0" anchor="t"/>
          <a:lstStyle/>
          <a:p>
            <a:r>
              <a:rPr lang="en-US" sz="10000" dirty="0"/>
              <a:t>Serverless. </a:t>
            </a:r>
            <a:br>
              <a:rPr lang="en-US" sz="10000" dirty="0"/>
            </a:br>
            <a:r>
              <a:rPr lang="ru-RU" sz="10000" dirty="0"/>
              <a:t>Под капотом </a:t>
            </a:r>
            <a:br>
              <a:rPr lang="ru-RU" sz="10000" dirty="0"/>
            </a:br>
            <a:r>
              <a:rPr lang="en-US" sz="10000" dirty="0"/>
              <a:t>Cloud Functions</a:t>
            </a:r>
            <a:endParaRPr lang="x-none" sz="100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93477CE-8FDB-4549-85FC-C790964B4F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9324" y="11088000"/>
            <a:ext cx="9503651" cy="1755245"/>
          </a:xfrm>
        </p:spPr>
        <p:txBody>
          <a:bodyPr/>
          <a:lstStyle/>
          <a:p>
            <a:r>
              <a:rPr lang="ru-RU" dirty="0"/>
              <a:t>Максим Шошин</a:t>
            </a:r>
          </a:p>
        </p:txBody>
      </p:sp>
      <p:pic>
        <p:nvPicPr>
          <p:cNvPr id="3" name="Рисунок 19">
            <a:extLst>
              <a:ext uri="{FF2B5EF4-FFF2-40B4-BE49-F238E27FC236}">
                <a16:creationId xmlns:a16="http://schemas.microsoft.com/office/drawing/2014/main" id="{630C181A-1CBD-3EF6-C965-B99ECF2751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69" y="1171716"/>
            <a:ext cx="4716000" cy="674388"/>
          </a:xfrm>
          <a:prstGeom prst="rect">
            <a:avLst/>
          </a:prstGeom>
        </p:spPr>
      </p:pic>
      <p:sp>
        <p:nvSpPr>
          <p:cNvPr id="4" name="Номер слайда 2">
            <a:extLst>
              <a:ext uri="{FF2B5EF4-FFF2-40B4-BE49-F238E27FC236}">
                <a16:creationId xmlns:a16="http://schemas.microsoft.com/office/drawing/2014/main" id="{1E4631A9-B8E1-61CA-86B9-535D852677B6}"/>
              </a:ext>
            </a:extLst>
          </p:cNvPr>
          <p:cNvSpPr txBox="1">
            <a:spLocks/>
          </p:cNvSpPr>
          <p:nvPr/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41C03D3-FA44-40EC-9A21-1FC4FEA3E22E}" type="slidenum">
              <a:rPr lang="ru-RU" sz="2400" smtClean="0">
                <a:solidFill>
                  <a:schemeClr val="bg1">
                    <a:alpha val="50000"/>
                  </a:schemeClr>
                </a:solidFill>
              </a:rPr>
              <a:pPr algn="r"/>
              <a:t>2</a:t>
            </a:fld>
            <a:endParaRPr lang="ru-RU" sz="2400" dirty="0">
              <a:solidFill>
                <a:schemeClr val="bg1">
                  <a:alpha val="50000"/>
                </a:schemeClr>
              </a:solidFill>
            </a:endParaRPr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381F1174-8063-0108-45F1-EF79B5453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r="4937"/>
          <a:stretch>
            <a:fillRect/>
          </a:stretch>
        </p:blipFill>
        <p:spPr>
          <a:xfrm>
            <a:off x="12584748" y="1260000"/>
            <a:ext cx="10258524" cy="11383257"/>
          </a:xfrm>
          <a:prstGeom prst="roundRect">
            <a:avLst>
              <a:gd name="adj" fmla="val 3482"/>
            </a:avLst>
          </a:prstGeom>
        </p:spPr>
      </p:pic>
    </p:spTree>
    <p:extLst>
      <p:ext uri="{BB962C8B-B14F-4D97-AF65-F5344CB8AC3E}">
        <p14:creationId xmlns:p14="http://schemas.microsoft.com/office/powerpoint/2010/main" val="3210249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есть у функции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4DE3D4AB-C69E-D316-6223-8AA3E6E93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4000" cy="13716000"/>
          </a:xfrm>
          <a:prstGeom prst="rect">
            <a:avLst/>
          </a:prstGeom>
        </p:spPr>
      </p:pic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5A4C65A3-BB04-7093-63A1-D1305379347C}"/>
              </a:ext>
            </a:extLst>
          </p:cNvPr>
          <p:cNvSpPr txBox="1">
            <a:spLocks/>
          </p:cNvSpPr>
          <p:nvPr/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lIns="0" tIns="72000" rIns="0" bIns="0"/>
          <a:lstStyle>
            <a:defPPr>
              <a:defRPr lang="ru-RU"/>
            </a:defPPr>
            <a:lvl1pPr marL="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41C03D3-FA44-40EC-9A21-1FC4FEA3E22E}" type="slidenum">
              <a:rPr lang="ru-RU" sz="2400">
                <a:solidFill>
                  <a:schemeClr val="bg1">
                    <a:lumMod val="65000"/>
                  </a:schemeClr>
                </a:solidFill>
              </a:rPr>
              <a:pPr algn="r"/>
              <a:t>20</a:t>
            </a:fld>
            <a:endParaRPr lang="ru-RU" sz="2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45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E3F274B-EA32-72D3-6C6D-B6DEA2755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2B0F250-30B9-74DB-2022-22C29A92A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4A03CBB-BA0A-4664-49B8-3BF6A61B6E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>
            <a:fillRect/>
          </a:stretch>
        </p:blipFill>
        <p:spPr>
          <a:xfrm>
            <a:off x="0" y="0"/>
            <a:ext cx="24382413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57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30383F-2D14-8D56-448B-3986BB7A3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4000" cy="13716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23354C-D86F-1F09-39B8-C44195AD9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642A88-EB13-E44A-1467-F3A54B8E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Деплой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550977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3A9F54-9109-4E0D-7E78-4665D5304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4000" cy="13716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23354C-D86F-1F09-39B8-C44195AD9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642A88-EB13-E44A-1467-F3A54B8E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Деплой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147519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E374AD8-97BC-89E7-D9C6-6589EDDBA9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24382413" cy="137160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565EC0-C928-4DEF-84BA-89AED089C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7766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CD56A8A-CCC7-8A22-588C-B29A53ECF9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24382413" cy="137160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565EC0-C928-4DEF-84BA-89AED089C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2750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10B1A21-B4E4-5428-BA72-3520FFEA87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24382413" cy="137160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565EC0-C928-4DEF-84BA-89AED089C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7942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9D3C9AA-7253-57A7-6B40-1DB7C3D78F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24382413" cy="137160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565EC0-C928-4DEF-84BA-89AED089C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79426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FFC96DF-4A82-28C6-5A99-6062B97966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24382413" cy="137160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565EC0-C928-4DEF-84BA-89AED089C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6629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D7D75D2-98A1-22F6-71E8-54FB01056A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24382413" cy="137160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565EC0-C928-4DEF-84BA-89AED089C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1753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04ED199-24AB-CD0E-CA47-D54B7902E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75" y="2001838"/>
            <a:ext cx="24384000" cy="13716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7947584" cy="2561331"/>
          </a:xfrm>
        </p:spPr>
        <p:txBody>
          <a:bodyPr/>
          <a:lstStyle/>
          <a:p>
            <a:r>
              <a:rPr lang="ru-RU" dirty="0"/>
              <a:t>Использование </a:t>
            </a:r>
            <a:r>
              <a:rPr lang="ru-RU" dirty="0" err="1"/>
              <a:t>рантаймов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433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E49594B-DD9A-2F8C-F520-B3EE62EB7D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24382413" cy="137160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565EC0-C928-4DEF-84BA-89AED089C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7755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4A506A0-6E2A-3487-E7E2-17373A931D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24382413" cy="137160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565EC0-C928-4DEF-84BA-89AED089C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7821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E7680F1-F9F6-BF27-E932-C1BBCF88ED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24382413" cy="137160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565EC0-C928-4DEF-84BA-89AED089C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66356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1108882-2E14-EF53-49D9-F75455437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46F7BF-4002-FF4D-1058-C6E4EF7E22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84000" y="1486600"/>
            <a:ext cx="8047363" cy="2347213"/>
          </a:xfrm>
        </p:spPr>
        <p:txBody>
          <a:bodyPr/>
          <a:lstStyle/>
          <a:p>
            <a:r>
              <a:rPr lang="ru-RU" sz="7200" dirty="0">
                <a:solidFill>
                  <a:schemeClr val="bg1"/>
                </a:solidFill>
              </a:rPr>
              <a:t>Ограничения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1FB001-E014-8FC1-3DC8-A358B0A428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838751" y="1766343"/>
            <a:ext cx="9511538" cy="7179220"/>
          </a:xfrm>
        </p:spPr>
        <p:txBody>
          <a:bodyPr/>
          <a:lstStyle/>
          <a:p>
            <a:pPr lvl="2"/>
            <a:r>
              <a:rPr lang="ru-RU" b="1" dirty="0"/>
              <a:t>Нет </a:t>
            </a:r>
            <a:r>
              <a:rPr lang="en-US" b="1" dirty="0"/>
              <a:t>b</a:t>
            </a:r>
            <a:r>
              <a:rPr lang="ru-RU" b="1" dirty="0" err="1"/>
              <a:t>ackground-работ</a:t>
            </a:r>
            <a:endParaRPr lang="ru-RU" b="1" dirty="0"/>
          </a:p>
          <a:p>
            <a:pPr marL="0" lvl="2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56544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1108882-2E14-EF53-49D9-F75455437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46F7BF-4002-FF4D-1058-C6E4EF7E22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84000" y="1486600"/>
            <a:ext cx="8047363" cy="2347213"/>
          </a:xfrm>
        </p:spPr>
        <p:txBody>
          <a:bodyPr/>
          <a:lstStyle/>
          <a:p>
            <a:r>
              <a:rPr lang="ru-RU" sz="7200" dirty="0">
                <a:solidFill>
                  <a:schemeClr val="bg1"/>
                </a:solidFill>
              </a:rPr>
              <a:t>Ограничения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1FB001-E014-8FC1-3DC8-A358B0A428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838751" y="1766343"/>
            <a:ext cx="9511538" cy="7179220"/>
          </a:xfrm>
        </p:spPr>
        <p:txBody>
          <a:bodyPr/>
          <a:lstStyle/>
          <a:p>
            <a:pPr lvl="2"/>
            <a:r>
              <a:rPr lang="ru-RU" b="1" dirty="0"/>
              <a:t>Нет </a:t>
            </a:r>
            <a:r>
              <a:rPr lang="en-US" b="1" dirty="0"/>
              <a:t>b</a:t>
            </a:r>
            <a:r>
              <a:rPr lang="ru-RU" b="1" dirty="0" err="1"/>
              <a:t>ackground-работ</a:t>
            </a:r>
            <a:endParaRPr lang="ru-RU" b="1" dirty="0"/>
          </a:p>
          <a:p>
            <a:pPr marL="0" lvl="2" indent="540000">
              <a:buNone/>
            </a:pPr>
            <a:r>
              <a:rPr lang="ru-RU" dirty="0"/>
              <a:t>Асинхронная задача </a:t>
            </a:r>
            <a:endParaRPr lang="en-US" dirty="0"/>
          </a:p>
          <a:p>
            <a:pPr marL="0" lvl="2" indent="540000">
              <a:buNone/>
            </a:pPr>
            <a:r>
              <a:rPr lang="ru-RU" dirty="0"/>
              <a:t>Периодическая задача</a:t>
            </a:r>
          </a:p>
          <a:p>
            <a:pPr lvl="2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50580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1108882-2E14-EF53-49D9-F75455437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46F7BF-4002-FF4D-1058-C6E4EF7E22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84000" y="1486600"/>
            <a:ext cx="8047363" cy="2347213"/>
          </a:xfrm>
        </p:spPr>
        <p:txBody>
          <a:bodyPr/>
          <a:lstStyle/>
          <a:p>
            <a:r>
              <a:rPr lang="ru-RU" sz="7200" dirty="0">
                <a:solidFill>
                  <a:schemeClr val="bg1"/>
                </a:solidFill>
              </a:rPr>
              <a:t>Ограничения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1FB001-E014-8FC1-3DC8-A358B0A428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838751" y="1766343"/>
            <a:ext cx="9511538" cy="7179220"/>
          </a:xfrm>
        </p:spPr>
        <p:txBody>
          <a:bodyPr/>
          <a:lstStyle/>
          <a:p>
            <a:pPr lvl="2"/>
            <a:r>
              <a:rPr lang="ru-RU" b="1" dirty="0"/>
              <a:t>Нет </a:t>
            </a:r>
            <a:r>
              <a:rPr lang="en-US" b="1" dirty="0"/>
              <a:t>b</a:t>
            </a:r>
            <a:r>
              <a:rPr lang="ru-RU" b="1" dirty="0" err="1"/>
              <a:t>ackground-работ</a:t>
            </a:r>
            <a:endParaRPr lang="ru-RU" b="1" dirty="0"/>
          </a:p>
          <a:p>
            <a:pPr marL="0" lvl="2" indent="540000">
              <a:buNone/>
            </a:pPr>
            <a:r>
              <a:rPr lang="ru-RU" dirty="0"/>
              <a:t>Асинхронная задача — Message </a:t>
            </a:r>
            <a:r>
              <a:rPr lang="ru-RU" dirty="0" err="1"/>
              <a:t>Queue</a:t>
            </a:r>
            <a:endParaRPr lang="ru-RU" dirty="0"/>
          </a:p>
          <a:p>
            <a:pPr marL="0" lvl="2" indent="540000">
              <a:buNone/>
            </a:pPr>
            <a:r>
              <a:rPr lang="ru-RU" dirty="0"/>
              <a:t>Периодическая задача — </a:t>
            </a:r>
            <a:r>
              <a:rPr lang="en-US" dirty="0"/>
              <a:t>C</a:t>
            </a:r>
            <a:r>
              <a:rPr lang="ru-RU" dirty="0" err="1"/>
              <a:t>ron</a:t>
            </a:r>
            <a:r>
              <a:rPr lang="ru-RU" dirty="0"/>
              <a:t> </a:t>
            </a:r>
            <a:r>
              <a:rPr lang="en-US" dirty="0"/>
              <a:t>T</a:t>
            </a:r>
            <a:r>
              <a:rPr lang="ru-RU" dirty="0" err="1"/>
              <a:t>rigger</a:t>
            </a:r>
            <a:endParaRPr lang="ru-RU" dirty="0"/>
          </a:p>
          <a:p>
            <a:pPr lvl="2"/>
            <a:endParaRPr lang="ru-RU" dirty="0"/>
          </a:p>
          <a:p>
            <a:pPr lvl="2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0533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1108882-2E14-EF53-49D9-F75455437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46F7BF-4002-FF4D-1058-C6E4EF7E22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84000" y="1486600"/>
            <a:ext cx="8047363" cy="2347213"/>
          </a:xfrm>
        </p:spPr>
        <p:txBody>
          <a:bodyPr/>
          <a:lstStyle/>
          <a:p>
            <a:r>
              <a:rPr lang="ru-RU" sz="7200" dirty="0">
                <a:solidFill>
                  <a:schemeClr val="bg1"/>
                </a:solidFill>
              </a:rPr>
              <a:t>Ограничения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1FB001-E014-8FC1-3DC8-A358B0A428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838751" y="1766343"/>
            <a:ext cx="9511538" cy="7179220"/>
          </a:xfrm>
        </p:spPr>
        <p:txBody>
          <a:bodyPr/>
          <a:lstStyle/>
          <a:p>
            <a:pPr lvl="2"/>
            <a:r>
              <a:rPr lang="ru-RU" b="1" dirty="0"/>
              <a:t>Нет </a:t>
            </a:r>
            <a:r>
              <a:rPr lang="en-US" b="1" dirty="0"/>
              <a:t>b</a:t>
            </a:r>
            <a:r>
              <a:rPr lang="ru-RU" b="1" dirty="0" err="1"/>
              <a:t>ackground-работ</a:t>
            </a:r>
            <a:endParaRPr lang="ru-RU" b="1" dirty="0"/>
          </a:p>
          <a:p>
            <a:pPr marL="0" lvl="2" indent="540000">
              <a:buNone/>
            </a:pPr>
            <a:r>
              <a:rPr lang="ru-RU" dirty="0"/>
              <a:t>Асинхронная задача — Message </a:t>
            </a:r>
            <a:r>
              <a:rPr lang="ru-RU" dirty="0" err="1"/>
              <a:t>Queue</a:t>
            </a:r>
            <a:endParaRPr lang="ru-RU" dirty="0"/>
          </a:p>
          <a:p>
            <a:pPr marL="0" lvl="2" indent="540000">
              <a:buNone/>
            </a:pPr>
            <a:r>
              <a:rPr lang="ru-RU" dirty="0"/>
              <a:t>Периодическая задача — </a:t>
            </a:r>
            <a:r>
              <a:rPr lang="en-US" dirty="0"/>
              <a:t>C</a:t>
            </a:r>
            <a:r>
              <a:rPr lang="ru-RU" dirty="0" err="1"/>
              <a:t>ron</a:t>
            </a:r>
            <a:r>
              <a:rPr lang="ru-RU" dirty="0"/>
              <a:t> </a:t>
            </a:r>
            <a:r>
              <a:rPr lang="en-US" dirty="0"/>
              <a:t>T</a:t>
            </a:r>
            <a:r>
              <a:rPr lang="ru-RU" dirty="0" err="1"/>
              <a:t>rigger</a:t>
            </a:r>
            <a:endParaRPr lang="ru-RU" dirty="0"/>
          </a:p>
          <a:p>
            <a:pPr marL="0" lvl="2" indent="0">
              <a:buNone/>
            </a:pPr>
            <a:endParaRPr lang="ru-RU" dirty="0"/>
          </a:p>
          <a:p>
            <a:pPr lvl="2"/>
            <a:r>
              <a:rPr lang="ru-RU" b="1" dirty="0"/>
              <a:t>Нет состояния</a:t>
            </a:r>
          </a:p>
          <a:p>
            <a:pPr marL="0" lvl="2" indent="540000">
              <a:buNone/>
            </a:pPr>
            <a:r>
              <a:rPr lang="ru-RU" dirty="0"/>
              <a:t>Храним в отдельных сервисах</a:t>
            </a:r>
          </a:p>
          <a:p>
            <a:pPr lvl="2"/>
            <a:endParaRPr lang="ru-RU" dirty="0"/>
          </a:p>
          <a:p>
            <a:pPr lvl="2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08563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4108EFE-77AE-739D-8770-EEBF42FAD2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36898" r="77815" b="39070"/>
          <a:stretch/>
        </p:blipFill>
        <p:spPr>
          <a:xfrm>
            <a:off x="1145152" y="7335010"/>
            <a:ext cx="4378650" cy="32961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718AAD-3025-FBBC-B10C-9C53346BBA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36898" r="77815" b="39070"/>
          <a:stretch/>
        </p:blipFill>
        <p:spPr>
          <a:xfrm>
            <a:off x="5740852" y="3855959"/>
            <a:ext cx="4378650" cy="32961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FA8812-F2FE-52E1-4486-187C0F397C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36898" r="77815" b="39070"/>
          <a:stretch/>
        </p:blipFill>
        <p:spPr>
          <a:xfrm>
            <a:off x="10240611" y="5686922"/>
            <a:ext cx="4378650" cy="329617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F2795D5-D76C-402F-8EE8-FD707A2B5A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107119" y="3912239"/>
            <a:ext cx="4378650" cy="329617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404C166-75A1-AAC4-ABDF-2936B03D83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5699682" y="7124174"/>
            <a:ext cx="4378650" cy="32961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509C788-78DB-8555-835F-66D154E672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8709008" y="7211640"/>
            <a:ext cx="4378650" cy="329617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5A3941A-2275-8242-867D-9301EC304F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8540669" y="3830331"/>
            <a:ext cx="4378650" cy="329617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F80A435-C3C5-7A2F-1335-F92876185B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4409390" y="5782262"/>
            <a:ext cx="4378650" cy="3296176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Ограничения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80AA77-2A9E-F57C-686C-86A60F053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0826" y="9168607"/>
            <a:ext cx="4743950" cy="10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" sz="3200" dirty="0"/>
              <a:t>Managed Service </a:t>
            </a:r>
            <a:br>
              <a:rPr lang="ru-RU" sz="3200" dirty="0"/>
            </a:br>
            <a:r>
              <a:rPr lang="en" sz="3200" dirty="0"/>
              <a:t>for MongoDB</a:t>
            </a:r>
            <a:endParaRPr lang="ru-RU" altLang="ru-RU" sz="3200" dirty="0"/>
          </a:p>
        </p:txBody>
      </p:sp>
      <p:pic>
        <p:nvPicPr>
          <p:cNvPr id="11" name="Picture 61">
            <a:extLst>
              <a:ext uri="{FF2B5EF4-FFF2-40B4-BE49-F238E27FC236}">
                <a16:creationId xmlns:a16="http://schemas.microsoft.com/office/drawing/2014/main" id="{5F7B24D2-3EC1-415E-AD44-F3BD81FB29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0826" y="7894452"/>
            <a:ext cx="1080000" cy="10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2C3554-CE84-7F60-E74D-5742283B8D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1281" y="7728607"/>
            <a:ext cx="1080000" cy="1080000"/>
          </a:xfrm>
          <a:prstGeom prst="rect">
            <a:avLst/>
          </a:prstGeom>
        </p:spPr>
      </p:pic>
      <p:sp>
        <p:nvSpPr>
          <p:cNvPr id="13" name="TextBox 41">
            <a:extLst>
              <a:ext uri="{FF2B5EF4-FFF2-40B4-BE49-F238E27FC236}">
                <a16:creationId xmlns:a16="http://schemas.microsoft.com/office/drawing/2014/main" id="{17456201-83A1-C9F8-7165-8F5784319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1281" y="9168607"/>
            <a:ext cx="3734139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-US" sz="3200" dirty="0"/>
              <a:t>Data Streams</a:t>
            </a:r>
            <a:endParaRPr lang="ru-RU" altLang="ru-RU" sz="3200" dirty="0"/>
          </a:p>
        </p:txBody>
      </p:sp>
      <p:sp>
        <p:nvSpPr>
          <p:cNvPr id="14" name="TextBox 41">
            <a:extLst>
              <a:ext uri="{FF2B5EF4-FFF2-40B4-BE49-F238E27FC236}">
                <a16:creationId xmlns:a16="http://schemas.microsoft.com/office/drawing/2014/main" id="{3B9A3B83-A833-2632-809E-AA0CE0A6E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9802" y="7905547"/>
            <a:ext cx="508905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" sz="3200" dirty="0"/>
              <a:t>Cloud Functions</a:t>
            </a:r>
            <a:endParaRPr lang="ru-RU" altLang="ru-RU" sz="3200" dirty="0"/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5A3951B4-A829-A8C0-E206-CDE2A42440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9802" y="6483949"/>
            <a:ext cx="1080000" cy="1080000"/>
          </a:xfrm>
          <a:prstGeom prst="rect">
            <a:avLst/>
          </a:prstGeom>
        </p:spPr>
      </p:pic>
      <p:sp>
        <p:nvSpPr>
          <p:cNvPr id="22" name="TextBox 41">
            <a:extLst>
              <a:ext uri="{FF2B5EF4-FFF2-40B4-BE49-F238E27FC236}">
                <a16:creationId xmlns:a16="http://schemas.microsoft.com/office/drawing/2014/main" id="{1511AF3B-B3A5-D1C3-00DC-CA35D7078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2666" y="5991506"/>
            <a:ext cx="508905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" sz="3200" dirty="0"/>
              <a:t>Lockbox</a:t>
            </a:r>
            <a:endParaRPr lang="ru-RU" altLang="ru-RU" sz="3200" dirty="0"/>
          </a:p>
        </p:txBody>
      </p:sp>
      <p:pic>
        <p:nvPicPr>
          <p:cNvPr id="23" name="Picture 29">
            <a:extLst>
              <a:ext uri="{FF2B5EF4-FFF2-40B4-BE49-F238E27FC236}">
                <a16:creationId xmlns:a16="http://schemas.microsoft.com/office/drawing/2014/main" id="{7455013A-BA79-0936-14E3-472F5A554F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4942" y="4641478"/>
            <a:ext cx="1080000" cy="1067441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C06EE117-6D8A-C720-E372-D9C5501362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51414" y="6498353"/>
            <a:ext cx="1080000" cy="1080000"/>
          </a:xfrm>
          <a:prstGeom prst="rect">
            <a:avLst/>
          </a:prstGeom>
        </p:spPr>
      </p:pic>
      <p:sp>
        <p:nvSpPr>
          <p:cNvPr id="19" name="Номер слайда 3">
            <a:extLst>
              <a:ext uri="{FF2B5EF4-FFF2-40B4-BE49-F238E27FC236}">
                <a16:creationId xmlns:a16="http://schemas.microsoft.com/office/drawing/2014/main" id="{CF77582E-0F06-012D-9EF5-8A32FDD21444}"/>
              </a:ext>
            </a:extLst>
          </p:cNvPr>
          <p:cNvSpPr txBox="1">
            <a:spLocks/>
          </p:cNvSpPr>
          <p:nvPr/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defPPr>
              <a:defRPr lang="ru-RU"/>
            </a:defPPr>
            <a:lvl1pPr marL="0" algn="r" defTabSz="1828595" rtl="0" eaLnBrk="1" latinLnBrk="0" hangingPunct="1">
              <a:defRPr sz="2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1C03D3-FA44-40EC-9A21-1FC4FEA3E22E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4" name="TextBox 41">
            <a:extLst>
              <a:ext uri="{FF2B5EF4-FFF2-40B4-BE49-F238E27FC236}">
                <a16:creationId xmlns:a16="http://schemas.microsoft.com/office/drawing/2014/main" id="{2E93B5A1-D859-D638-B695-614B5BEC5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8452" y="7938365"/>
            <a:ext cx="2733654" cy="60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noAutofit/>
          </a:bodyPr>
          <a:lstStyle/>
          <a:p>
            <a:r>
              <a:rPr lang="en" sz="3200" dirty="0"/>
              <a:t>API Gateway </a:t>
            </a:r>
            <a:endParaRPr lang="ru-RU" altLang="ru-RU" sz="3200" dirty="0"/>
          </a:p>
        </p:txBody>
      </p:sp>
      <p:sp>
        <p:nvSpPr>
          <p:cNvPr id="16" name="TextBox 41">
            <a:extLst>
              <a:ext uri="{FF2B5EF4-FFF2-40B4-BE49-F238E27FC236}">
                <a16:creationId xmlns:a16="http://schemas.microsoft.com/office/drawing/2014/main" id="{86DF1F71-B166-6B6B-0AA5-363026654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4942" y="9042889"/>
            <a:ext cx="3653163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" sz="3200" dirty="0"/>
              <a:t>Key Management Service</a:t>
            </a:r>
            <a:endParaRPr lang="ru-RU" altLang="ru-RU" sz="3200" dirty="0"/>
          </a:p>
        </p:txBody>
      </p:sp>
      <p:pic>
        <p:nvPicPr>
          <p:cNvPr id="26" name="Picture 28">
            <a:extLst>
              <a:ext uri="{FF2B5EF4-FFF2-40B4-BE49-F238E27FC236}">
                <a16:creationId xmlns:a16="http://schemas.microsoft.com/office/drawing/2014/main" id="{46EA6274-CB96-93B2-F49C-4418EC2FCF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4942" y="7728607"/>
            <a:ext cx="1080000" cy="1080000"/>
          </a:xfrm>
          <a:prstGeom prst="rect">
            <a:avLst/>
          </a:prstGeom>
        </p:spPr>
      </p:pic>
      <p:sp>
        <p:nvSpPr>
          <p:cNvPr id="27" name="TextBox 41">
            <a:extLst>
              <a:ext uri="{FF2B5EF4-FFF2-40B4-BE49-F238E27FC236}">
                <a16:creationId xmlns:a16="http://schemas.microsoft.com/office/drawing/2014/main" id="{D3639676-A689-60B7-1D8C-5ED9F8D83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0826" y="5996186"/>
            <a:ext cx="4743950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" sz="3200" dirty="0"/>
              <a:t>Object Storage</a:t>
            </a:r>
            <a:endParaRPr lang="ru-RU" altLang="ru-RU" sz="3200" dirty="0"/>
          </a:p>
        </p:txBody>
      </p:sp>
      <p:pic>
        <p:nvPicPr>
          <p:cNvPr id="28" name="Picture 45">
            <a:extLst>
              <a:ext uri="{FF2B5EF4-FFF2-40B4-BE49-F238E27FC236}">
                <a16:creationId xmlns:a16="http://schemas.microsoft.com/office/drawing/2014/main" id="{49C10065-FFE5-C7ED-EA44-44727A8583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0826" y="4652734"/>
            <a:ext cx="1080000" cy="1080000"/>
          </a:xfrm>
          <a:prstGeom prst="rect">
            <a:avLst/>
          </a:prstGeom>
        </p:spPr>
      </p:pic>
      <p:sp>
        <p:nvSpPr>
          <p:cNvPr id="29" name="TextBox 41">
            <a:extLst>
              <a:ext uri="{FF2B5EF4-FFF2-40B4-BE49-F238E27FC236}">
                <a16:creationId xmlns:a16="http://schemas.microsoft.com/office/drawing/2014/main" id="{26B3001F-659D-1725-AC7E-7FFB9577F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4776" y="5996186"/>
            <a:ext cx="5103812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" sz="3200" dirty="0"/>
              <a:t>Message Queue</a:t>
            </a:r>
            <a:endParaRPr lang="ru-RU" altLang="ru-RU" sz="3200" dirty="0"/>
          </a:p>
        </p:txBody>
      </p:sp>
      <p:pic>
        <p:nvPicPr>
          <p:cNvPr id="30" name="Picture 47">
            <a:extLst>
              <a:ext uri="{FF2B5EF4-FFF2-40B4-BE49-F238E27FC236}">
                <a16:creationId xmlns:a16="http://schemas.microsoft.com/office/drawing/2014/main" id="{0BCFA320-58DF-6824-9D3A-565AAFAE97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4776" y="4652734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138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EAB859D-809C-9368-B62E-3525474D7B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 r="6151"/>
          <a:stretch/>
        </p:blipFill>
        <p:spPr bwMode="auto">
          <a:xfrm>
            <a:off x="12584748" y="1225291"/>
            <a:ext cx="10213665" cy="11417966"/>
          </a:xfrm>
          <a:prstGeom prst="roundRect">
            <a:avLst>
              <a:gd name="adj" fmla="val 323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 10">
            <a:extLst>
              <a:ext uri="{FF2B5EF4-FFF2-40B4-BE49-F238E27FC236}">
                <a16:creationId xmlns:a16="http://schemas.microsoft.com/office/drawing/2014/main" id="{64B71226-6946-3566-EA29-EFBCDF02B9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3"/>
            <a:r>
              <a:rPr lang="ru-RU" sz="4800" dirty="0"/>
              <a:t>Что такое </a:t>
            </a:r>
            <a:r>
              <a:rPr lang="ru-RU" sz="4800" dirty="0" err="1"/>
              <a:t>Serverless</a:t>
            </a:r>
            <a:endParaRPr lang="ru-RU" sz="4800" dirty="0"/>
          </a:p>
          <a:p>
            <a:pPr lvl="3"/>
            <a:r>
              <a:rPr lang="ru-RU" sz="4800" dirty="0">
                <a:solidFill>
                  <a:schemeClr val="bg1"/>
                </a:solidFill>
              </a:rPr>
              <a:t>Как работают </a:t>
            </a:r>
            <a:br>
              <a:rPr lang="ru-RU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Cloud Functions</a:t>
            </a:r>
          </a:p>
          <a:p>
            <a:pPr lvl="3"/>
            <a:r>
              <a:rPr lang="ru-RU" sz="4800" dirty="0"/>
              <a:t>Как устроены</a:t>
            </a:r>
            <a:br>
              <a:rPr lang="ru-RU" sz="4800" dirty="0"/>
            </a:br>
            <a:r>
              <a:rPr lang="en-US" sz="4800" dirty="0"/>
              <a:t>Cloud Functions</a:t>
            </a:r>
            <a:endParaRPr lang="ru-RU" sz="4800" dirty="0"/>
          </a:p>
          <a:p>
            <a:pPr lvl="3"/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19D2CFB-47E4-55F1-16A9-A43EC4E20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3953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07A96E2-0890-4208-1664-F6A0E0B11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этом году </a:t>
            </a:r>
            <a:br>
              <a:rPr lang="ru-RU" dirty="0"/>
            </a:br>
            <a:r>
              <a:rPr lang="ru-RU" dirty="0"/>
              <a:t>Yandex </a:t>
            </a:r>
            <a:r>
              <a:rPr lang="ru-RU" dirty="0" err="1"/>
              <a:t>Cloud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5 лет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D1F94A79-888D-C16A-E554-CBF69D641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 r="6151"/>
          <a:stretch/>
        </p:blipFill>
        <p:spPr bwMode="auto">
          <a:xfrm>
            <a:off x="12584748" y="1225291"/>
            <a:ext cx="10213665" cy="11417966"/>
          </a:xfrm>
          <a:prstGeom prst="roundRect">
            <a:avLst>
              <a:gd name="adj" fmla="val 323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007388-E185-E681-8776-294F5DE04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8070" y="4252984"/>
            <a:ext cx="10643642" cy="5561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C8A87A-DA7F-7B1C-9404-2553C7410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4410" y="6725758"/>
            <a:ext cx="777611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ru-RU" sz="3200" b="1" dirty="0">
                <a:effectLst/>
              </a:rPr>
              <a:t>2019</a:t>
            </a:r>
            <a:r>
              <a:rPr lang="ru-RU" sz="3200" dirty="0">
                <a:effectLst/>
              </a:rPr>
              <a:t> — появились первые </a:t>
            </a:r>
            <a:br>
              <a:rPr lang="ru-RU" sz="3200" dirty="0">
                <a:effectLst/>
              </a:rPr>
            </a:br>
            <a:r>
              <a:rPr lang="ru-RU" sz="3200" dirty="0" err="1">
                <a:effectLst/>
              </a:rPr>
              <a:t>Cloud</a:t>
            </a:r>
            <a:r>
              <a:rPr lang="ru-RU" sz="3200" dirty="0">
                <a:effectLst/>
              </a:rPr>
              <a:t> </a:t>
            </a:r>
            <a:r>
              <a:rPr lang="ru-RU" sz="3200" dirty="0" err="1">
                <a:effectLst/>
              </a:rPr>
              <a:t>Functions</a:t>
            </a:r>
            <a:endParaRPr lang="ru-RU" sz="3200" dirty="0"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460E55-034D-CECC-B328-DFFF71B7C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081" y="8363162"/>
            <a:ext cx="797271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effectLst/>
              </a:rPr>
              <a:t>Вначале самым массовым сценарием были навыки Алисы</a:t>
            </a:r>
          </a:p>
        </p:txBody>
      </p:sp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5FF4AE9C-E8CA-ECF0-D2A7-1666954D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8626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D59A80-6DB4-A78D-9B6A-7FBC5C79C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75" y="2001600"/>
            <a:ext cx="24384000" cy="13716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087DCDFB-9A06-292E-3B0C-3C7DE6D3E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7947584" cy="2561331"/>
          </a:xfrm>
        </p:spPr>
        <p:txBody>
          <a:bodyPr/>
          <a:lstStyle/>
          <a:p>
            <a:r>
              <a:rPr lang="ru-RU" dirty="0"/>
              <a:t>Использование </a:t>
            </a:r>
            <a:r>
              <a:rPr lang="ru-RU" dirty="0" err="1"/>
              <a:t>рантаймов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61450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AD2EF5CC-439E-3B1F-7F3C-055D0FB41F2C}"/>
              </a:ext>
            </a:extLst>
          </p:cNvPr>
          <p:cNvSpPr/>
          <p:nvPr/>
        </p:nvSpPr>
        <p:spPr>
          <a:xfrm>
            <a:off x="13655675" y="0"/>
            <a:ext cx="10726738" cy="13716000"/>
          </a:xfrm>
          <a:prstGeom prst="rect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en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DFDE722-D0B2-0CAD-5A52-5A80E31FD3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7A05F66-24EF-9E50-488E-287D5AF9F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Навыки Алисы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397CF69-47A5-3FEA-A860-7047FC4F89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3" t="18900" b="18651"/>
          <a:stretch/>
        </p:blipFill>
        <p:spPr>
          <a:xfrm>
            <a:off x="656155" y="4055699"/>
            <a:ext cx="13649325" cy="8565451"/>
          </a:xfrm>
          <a:prstGeom prst="rect">
            <a:avLst/>
          </a:prstGeom>
        </p:spPr>
      </p:pic>
      <p:pic>
        <p:nvPicPr>
          <p:cNvPr id="4" name="Рисунок 3" descr="Изображение выглядит как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452831FE-26F7-77AD-0036-E7F6CF20D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3130" y="5124975"/>
            <a:ext cx="7494285" cy="693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238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7572B1D-C433-C17E-7312-E20D69A9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8414075" cy="343807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9600" dirty="0"/>
              <a:t>Кому проиграла Алиса?</a:t>
            </a:r>
          </a:p>
        </p:txBody>
      </p:sp>
      <p:pic>
        <p:nvPicPr>
          <p:cNvPr id="7" name="Рисунок 6" descr="Изображение выглядит как Человеческое лицо, человек, одежда, Танец&#10;&#10;Автоматически созданное описание">
            <a:extLst>
              <a:ext uri="{FF2B5EF4-FFF2-40B4-BE49-F238E27FC236}">
                <a16:creationId xmlns:a16="http://schemas.microsoft.com/office/drawing/2014/main" id="{168A89F0-3FC2-3528-C28C-969B7383103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r="6417"/>
          <a:stretch/>
        </p:blipFill>
        <p:spPr>
          <a:xfrm>
            <a:off x="12552362" y="1260475"/>
            <a:ext cx="10258425" cy="11382375"/>
          </a:xfrm>
          <a:prstGeom prst="roundRect">
            <a:avLst>
              <a:gd name="adj" fmla="val 3482"/>
            </a:avLst>
          </a:prstGeom>
        </p:spPr>
      </p:pic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F5C2C414-60D6-3AB7-1699-8162A0B8D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55433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F174667-AFDD-87E6-42A7-F631313E0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C3DE140-AE01-F25F-CF31-F37D83A98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Чат</a:t>
            </a:r>
            <a:r>
              <a:rPr lang="en-US" dirty="0"/>
              <a:t>-</a:t>
            </a:r>
            <a:r>
              <a:rPr lang="ru-RU" dirty="0"/>
              <a:t>боты</a:t>
            </a:r>
          </a:p>
        </p:txBody>
      </p:sp>
      <p:sp>
        <p:nvSpPr>
          <p:cNvPr id="6" name="Прямоугольник: скругленные углы 4">
            <a:extLst>
              <a:ext uri="{FF2B5EF4-FFF2-40B4-BE49-F238E27FC236}">
                <a16:creationId xmlns:a16="http://schemas.microsoft.com/office/drawing/2014/main" id="{E5588E12-CFD1-E580-F6B2-D4E5F1C9CAC6}"/>
              </a:ext>
            </a:extLst>
          </p:cNvPr>
          <p:cNvSpPr/>
          <p:nvPr/>
        </p:nvSpPr>
        <p:spPr>
          <a:xfrm>
            <a:off x="14050405" y="1241426"/>
            <a:ext cx="7273404" cy="13443838"/>
          </a:xfrm>
          <a:prstGeom prst="roundRect">
            <a:avLst>
              <a:gd name="adj" fmla="val 11810"/>
            </a:avLst>
          </a:prstGeom>
          <a:solidFill>
            <a:srgbClr val="FFFFFF"/>
          </a:solidFill>
          <a:ln w="14605">
            <a:solidFill>
              <a:schemeClr val="bg1">
                <a:lumMod val="75000"/>
              </a:schemeClr>
            </a:solidFill>
          </a:ln>
          <a:effectLst>
            <a:outerShdw blurRad="635000" dist="127000" dir="8100000" algn="ctr" rotWithShape="0">
              <a:schemeClr val="accent6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68BBB2E6-85B8-AE0D-7E5F-932C10A3B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9175" y="1521163"/>
            <a:ext cx="6775864" cy="12204020"/>
          </a:xfrm>
          <a:prstGeom prst="round2SameRect">
            <a:avLst>
              <a:gd name="adj1" fmla="val 10154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6669148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4">
            <a:extLst>
              <a:ext uri="{FF2B5EF4-FFF2-40B4-BE49-F238E27FC236}">
                <a16:creationId xmlns:a16="http://schemas.microsoft.com/office/drawing/2014/main" id="{E5588E12-CFD1-E580-F6B2-D4E5F1C9CAC6}"/>
              </a:ext>
            </a:extLst>
          </p:cNvPr>
          <p:cNvSpPr/>
          <p:nvPr/>
        </p:nvSpPr>
        <p:spPr>
          <a:xfrm>
            <a:off x="14050405" y="1241426"/>
            <a:ext cx="7273404" cy="13443838"/>
          </a:xfrm>
          <a:prstGeom prst="roundRect">
            <a:avLst>
              <a:gd name="adj" fmla="val 11810"/>
            </a:avLst>
          </a:prstGeom>
          <a:solidFill>
            <a:srgbClr val="FFFFFF"/>
          </a:solidFill>
          <a:ln w="14605">
            <a:solidFill>
              <a:schemeClr val="bg1">
                <a:lumMod val="75000"/>
              </a:schemeClr>
            </a:solidFill>
          </a:ln>
          <a:effectLst>
            <a:outerShdw blurRad="635000" dist="127000" dir="8100000" algn="ctr" rotWithShape="0">
              <a:schemeClr val="accent6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9796E609-209C-1B4E-F08D-CE384B665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9175" y="1521163"/>
            <a:ext cx="6775864" cy="12206962"/>
          </a:xfrm>
          <a:prstGeom prst="round2SameRect">
            <a:avLst>
              <a:gd name="adj1" fmla="val 9705"/>
              <a:gd name="adj2" fmla="val 0"/>
            </a:avLst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F174667-AFDD-87E6-42A7-F631313E0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C3DE140-AE01-F25F-CF31-F37D83A98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Чат</a:t>
            </a:r>
            <a:r>
              <a:rPr lang="en-US" dirty="0"/>
              <a:t>-</a:t>
            </a:r>
            <a:r>
              <a:rPr lang="ru-RU" dirty="0"/>
              <a:t>боты</a:t>
            </a:r>
          </a:p>
        </p:txBody>
      </p:sp>
    </p:spTree>
    <p:extLst>
      <p:ext uri="{BB962C8B-B14F-4D97-AF65-F5344CB8AC3E}">
        <p14:creationId xmlns:p14="http://schemas.microsoft.com/office/powerpoint/2010/main" val="5290838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4">
            <a:extLst>
              <a:ext uri="{FF2B5EF4-FFF2-40B4-BE49-F238E27FC236}">
                <a16:creationId xmlns:a16="http://schemas.microsoft.com/office/drawing/2014/main" id="{E5588E12-CFD1-E580-F6B2-D4E5F1C9CAC6}"/>
              </a:ext>
            </a:extLst>
          </p:cNvPr>
          <p:cNvSpPr/>
          <p:nvPr/>
        </p:nvSpPr>
        <p:spPr>
          <a:xfrm>
            <a:off x="14050405" y="1241426"/>
            <a:ext cx="7273404" cy="13443838"/>
          </a:xfrm>
          <a:prstGeom prst="roundRect">
            <a:avLst>
              <a:gd name="adj" fmla="val 11810"/>
            </a:avLst>
          </a:prstGeom>
          <a:solidFill>
            <a:srgbClr val="FFFFFF"/>
          </a:solidFill>
          <a:ln w="14605">
            <a:solidFill>
              <a:schemeClr val="bg1">
                <a:lumMod val="75000"/>
              </a:schemeClr>
            </a:solidFill>
          </a:ln>
          <a:effectLst>
            <a:outerShdw blurRad="635000" dist="127000" dir="8100000" algn="ctr" rotWithShape="0">
              <a:schemeClr val="accent6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5DE12843-1645-0FC6-5183-CAB3A2B21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9175" y="1521163"/>
            <a:ext cx="6775864" cy="12206962"/>
          </a:xfrm>
          <a:prstGeom prst="round2SameRect">
            <a:avLst>
              <a:gd name="adj1" fmla="val 9165"/>
              <a:gd name="adj2" fmla="val 0"/>
            </a:avLst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F174667-AFDD-87E6-42A7-F631313E0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C3DE140-AE01-F25F-CF31-F37D83A98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Чат</a:t>
            </a:r>
            <a:r>
              <a:rPr lang="en-US" dirty="0"/>
              <a:t>-</a:t>
            </a:r>
            <a:r>
              <a:rPr lang="ru-RU" dirty="0"/>
              <a:t>боты</a:t>
            </a:r>
          </a:p>
        </p:txBody>
      </p:sp>
      <p:sp>
        <p:nvSpPr>
          <p:cNvPr id="9" name="Рисунок 20">
            <a:extLst>
              <a:ext uri="{FF2B5EF4-FFF2-40B4-BE49-F238E27FC236}">
                <a16:creationId xmlns:a16="http://schemas.microsoft.com/office/drawing/2014/main" id="{0A0851F9-150F-0C35-518E-BBBC79D2C23B}"/>
              </a:ext>
            </a:extLst>
          </p:cNvPr>
          <p:cNvSpPr/>
          <p:nvPr/>
        </p:nvSpPr>
        <p:spPr>
          <a:xfrm>
            <a:off x="12818977" y="6724057"/>
            <a:ext cx="2462856" cy="4333665"/>
          </a:xfrm>
          <a:custGeom>
            <a:avLst/>
            <a:gdLst>
              <a:gd name="connsiteX0" fmla="*/ 2432315 w 2462856"/>
              <a:gd name="connsiteY0" fmla="*/ 4333666 h 4333665"/>
              <a:gd name="connsiteX1" fmla="*/ 24887 w 2462856"/>
              <a:gd name="connsiteY1" fmla="*/ 3984843 h 4333665"/>
              <a:gd name="connsiteX2" fmla="*/ 2093640 w 2462856"/>
              <a:gd name="connsiteY2" fmla="*/ 0 h 4333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2856" h="4333665">
                <a:moveTo>
                  <a:pt x="2432315" y="4333666"/>
                </a:moveTo>
                <a:cubicBezTo>
                  <a:pt x="2696393" y="2192241"/>
                  <a:pt x="-301578" y="3293597"/>
                  <a:pt x="24887" y="3984843"/>
                </a:cubicBezTo>
                <a:cubicBezTo>
                  <a:pt x="422562" y="4826859"/>
                  <a:pt x="3510038" y="2446540"/>
                  <a:pt x="2093640" y="0"/>
                </a:cubicBezTo>
              </a:path>
            </a:pathLst>
          </a:custGeom>
          <a:noFill/>
          <a:ln w="37956" cap="flat">
            <a:solidFill>
              <a:srgbClr val="262626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7" name="Рисунок 22">
            <a:extLst>
              <a:ext uri="{FF2B5EF4-FFF2-40B4-BE49-F238E27FC236}">
                <a16:creationId xmlns:a16="http://schemas.microsoft.com/office/drawing/2014/main" id="{B470C218-080A-E47B-3458-E23B9789C4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67679" y="6065457"/>
            <a:ext cx="7052110" cy="25828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717646-74FD-55DC-2761-A18073E3A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7679" y="6685851"/>
            <a:ext cx="705211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ru-RU" sz="3200" dirty="0"/>
              <a:t>Извините, у меня нет </a:t>
            </a:r>
            <a:br>
              <a:rPr lang="ru-RU" sz="3200" dirty="0"/>
            </a:br>
            <a:r>
              <a:rPr lang="ru-RU" sz="3200" dirty="0"/>
              <a:t>возможности прослушать </a:t>
            </a:r>
            <a:br>
              <a:rPr lang="ru-RU" sz="3200" dirty="0"/>
            </a:br>
            <a:r>
              <a:rPr lang="ru-RU" sz="3200" dirty="0"/>
              <a:t>ваше сообщение</a:t>
            </a:r>
            <a:endParaRPr lang="ru-RU" altLang="ru-RU" sz="3200" dirty="0"/>
          </a:p>
        </p:txBody>
      </p:sp>
    </p:spTree>
    <p:extLst>
      <p:ext uri="{BB962C8B-B14F-4D97-AF65-F5344CB8AC3E}">
        <p14:creationId xmlns:p14="http://schemas.microsoft.com/office/powerpoint/2010/main" val="41425039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468839-3B69-4D97-8036-3B5EF6DD9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E274E2F7-F551-D54C-B461-16DB108B5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2735263"/>
            <a:ext cx="19758751" cy="8217477"/>
          </a:xfrm>
        </p:spPr>
        <p:txBody>
          <a:bodyPr/>
          <a:lstStyle/>
          <a:p>
            <a:r>
              <a:rPr lang="en-US" dirty="0"/>
              <a:t>public async Task&lt;Response&gt; </a:t>
            </a:r>
            <a:r>
              <a:rPr lang="en-US" dirty="0" err="1"/>
              <a:t>FunctionHandler</a:t>
            </a:r>
            <a:r>
              <a:rPr lang="en-US" dirty="0"/>
              <a:t>(</a:t>
            </a:r>
            <a:r>
              <a:rPr lang="en-US" dirty="0" err="1"/>
              <a:t>HttpRequest</a:t>
            </a:r>
            <a:r>
              <a:rPr lang="en-US" dirty="0"/>
              <a:t> req)</a:t>
            </a:r>
            <a:br>
              <a:rPr lang="en-US" dirty="0"/>
            </a:br>
            <a:r>
              <a:rPr lang="en-US" dirty="0"/>
              <a:t>{ </a:t>
            </a:r>
          </a:p>
          <a:p>
            <a:r>
              <a:rPr lang="en-US" dirty="0">
                <a:effectLst/>
              </a:rPr>
              <a:t>   </a:t>
            </a:r>
            <a:r>
              <a:rPr lang="en-US" dirty="0"/>
              <a:t>var msg = </a:t>
            </a:r>
            <a:r>
              <a:rPr lang="en-US" dirty="0" err="1">
                <a:solidFill>
                  <a:srgbClr val="6C95EB"/>
                </a:solidFill>
              </a:rPr>
              <a:t>serializer.Deserialize</a:t>
            </a:r>
            <a:r>
              <a:rPr lang="en-US" dirty="0">
                <a:solidFill>
                  <a:srgbClr val="6C95EB"/>
                </a:solidFill>
              </a:rPr>
              <a:t>&lt;</a:t>
            </a:r>
            <a:r>
              <a:rPr lang="en-US" dirty="0" err="1">
                <a:solidFill>
                  <a:srgbClr val="6C95EB"/>
                </a:solidFill>
              </a:rPr>
              <a:t>MessageUpdate</a:t>
            </a:r>
            <a:r>
              <a:rPr lang="en-US" dirty="0">
                <a:solidFill>
                  <a:srgbClr val="6C95EB"/>
                </a:solidFill>
              </a:rPr>
              <a:t>&gt;(</a:t>
            </a:r>
            <a:r>
              <a:rPr lang="en-US" dirty="0" err="1">
                <a:solidFill>
                  <a:srgbClr val="6C95EB"/>
                </a:solidFill>
              </a:rPr>
              <a:t>req.Body</a:t>
            </a:r>
            <a:r>
              <a:rPr lang="en-US" dirty="0"/>
              <a:t>);</a:t>
            </a:r>
          </a:p>
          <a:p>
            <a:r>
              <a:rPr lang="en-US" dirty="0"/>
              <a:t>   if (</a:t>
            </a:r>
            <a:r>
              <a:rPr lang="en-US" dirty="0" err="1"/>
              <a:t>msg.Data</a:t>
            </a:r>
            <a:r>
              <a:rPr lang="en-US" dirty="0"/>
              <a:t> is </a:t>
            </a:r>
            <a:r>
              <a:rPr lang="en-US" dirty="0" err="1"/>
              <a:t>TextMessage</a:t>
            </a:r>
            <a:r>
              <a:rPr lang="en-US" dirty="0"/>
              <a:t> </a:t>
            </a:r>
            <a:r>
              <a:rPr lang="en-US" dirty="0" err="1"/>
              <a:t>txtMsg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   {</a:t>
            </a:r>
            <a:br>
              <a:rPr lang="en-US" dirty="0"/>
            </a:br>
            <a:r>
              <a:rPr lang="en-US" dirty="0"/>
              <a:t>      ...</a:t>
            </a:r>
            <a:br>
              <a:rPr lang="en-US" dirty="0"/>
            </a:br>
            <a:r>
              <a:rPr lang="en-US" dirty="0"/>
              <a:t>   }</a:t>
            </a:r>
          </a:p>
          <a:p>
            <a:r>
              <a:rPr lang="en-US" dirty="0"/>
              <a:t>   ...</a:t>
            </a:r>
            <a:br>
              <a:rPr lang="en-US" dirty="0"/>
            </a:br>
            <a:r>
              <a:rPr lang="en-US" dirty="0"/>
              <a:t>}</a:t>
            </a:r>
            <a:endParaRPr lang="en-US" dirty="0">
              <a:effectLst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7EF16-AD49-4E86-9303-F2D9913C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6093975" cy="1471511"/>
          </a:xfrm>
        </p:spPr>
        <p:txBody>
          <a:bodyPr/>
          <a:lstStyle/>
          <a:p>
            <a:r>
              <a:rPr lang="ru-RU" dirty="0"/>
              <a:t>Функция. </a:t>
            </a:r>
            <a:r>
              <a:rPr lang="ru-RU" dirty="0" err="1"/>
              <a:t>Десериализация</a:t>
            </a:r>
            <a:r>
              <a:rPr lang="en-US" dirty="0"/>
              <a:t>.</a:t>
            </a:r>
            <a:r>
              <a:rPr lang="ru-RU" dirty="0"/>
              <a:t> </a:t>
            </a:r>
            <a:r>
              <a:rPr lang="en-US" dirty="0"/>
              <a:t>Telegram</a:t>
            </a:r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45EB59-CD26-25AA-57A0-C7CCBB8285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5026992" y="4913313"/>
            <a:ext cx="8263558" cy="5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229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468839-3B69-4D97-8036-3B5EF6DD9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46</a:t>
            </a:fld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E274E2F7-F551-D54C-B461-16DB108B5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2735263"/>
            <a:ext cx="19758751" cy="8217477"/>
          </a:xfrm>
        </p:spPr>
        <p:txBody>
          <a:bodyPr/>
          <a:lstStyle/>
          <a:p>
            <a:r>
              <a:rPr lang="en-US" dirty="0"/>
              <a:t>public async Task&lt;Response&gt; </a:t>
            </a:r>
            <a:r>
              <a:rPr lang="en-US" dirty="0" err="1"/>
              <a:t>FunctionHandler</a:t>
            </a:r>
            <a:r>
              <a:rPr lang="en-US" dirty="0"/>
              <a:t>(</a:t>
            </a:r>
            <a:r>
              <a:rPr lang="en-US" dirty="0" err="1"/>
              <a:t>HttpRequest</a:t>
            </a:r>
            <a:r>
              <a:rPr lang="en-US" dirty="0"/>
              <a:t> req)</a:t>
            </a:r>
            <a:br>
              <a:rPr lang="en-US" dirty="0"/>
            </a:br>
            <a:r>
              <a:rPr lang="en-US" dirty="0"/>
              <a:t>{ </a:t>
            </a:r>
          </a:p>
          <a:p>
            <a:r>
              <a:rPr lang="en-US" dirty="0">
                <a:effectLst/>
              </a:rPr>
              <a:t>   </a:t>
            </a:r>
            <a:r>
              <a:rPr lang="en-US" dirty="0"/>
              <a:t>var msg = </a:t>
            </a:r>
            <a:r>
              <a:rPr lang="en-US" dirty="0" err="1"/>
              <a:t>serializer.Deserialize</a:t>
            </a:r>
            <a:r>
              <a:rPr lang="en-US" dirty="0"/>
              <a:t>&lt;</a:t>
            </a:r>
            <a:r>
              <a:rPr lang="en-US" dirty="0" err="1"/>
              <a:t>MessageUpdate</a:t>
            </a:r>
            <a:r>
              <a:rPr lang="en-US" dirty="0"/>
              <a:t>&gt;(</a:t>
            </a:r>
            <a:r>
              <a:rPr lang="en-US" dirty="0" err="1"/>
              <a:t>req.Body</a:t>
            </a:r>
            <a:r>
              <a:rPr lang="en-US" dirty="0"/>
              <a:t>);</a:t>
            </a:r>
          </a:p>
          <a:p>
            <a:r>
              <a:rPr lang="en-US" dirty="0"/>
              <a:t>   if (</a:t>
            </a:r>
            <a:r>
              <a:rPr lang="en-US" dirty="0" err="1">
                <a:solidFill>
                  <a:srgbClr val="6C95EB"/>
                </a:solidFill>
              </a:rPr>
              <a:t>msg.Data</a:t>
            </a:r>
            <a:r>
              <a:rPr lang="en-US" dirty="0">
                <a:solidFill>
                  <a:srgbClr val="6C95EB"/>
                </a:solidFill>
              </a:rPr>
              <a:t> is </a:t>
            </a:r>
            <a:r>
              <a:rPr lang="en-US" dirty="0" err="1">
                <a:solidFill>
                  <a:srgbClr val="6C95EB"/>
                </a:solidFill>
              </a:rPr>
              <a:t>TextMessage</a:t>
            </a:r>
            <a:r>
              <a:rPr lang="en-US" dirty="0">
                <a:solidFill>
                  <a:srgbClr val="6C95EB"/>
                </a:solidFill>
              </a:rPr>
              <a:t> </a:t>
            </a:r>
            <a:r>
              <a:rPr lang="en-US" dirty="0" err="1">
                <a:solidFill>
                  <a:srgbClr val="6C95EB"/>
                </a:solidFill>
              </a:rPr>
              <a:t>txtMsg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   {</a:t>
            </a:r>
            <a:br>
              <a:rPr lang="en-US" dirty="0"/>
            </a:br>
            <a:r>
              <a:rPr lang="en-US" dirty="0"/>
              <a:t>      ...</a:t>
            </a:r>
            <a:br>
              <a:rPr lang="en-US" dirty="0"/>
            </a:br>
            <a:r>
              <a:rPr lang="en-US" dirty="0"/>
              <a:t>   }</a:t>
            </a:r>
          </a:p>
          <a:p>
            <a:r>
              <a:rPr lang="en-US" dirty="0"/>
              <a:t>   ...</a:t>
            </a:r>
            <a:br>
              <a:rPr lang="en-US" dirty="0"/>
            </a:br>
            <a:r>
              <a:rPr lang="en-US" dirty="0"/>
              <a:t>}</a:t>
            </a:r>
            <a:endParaRPr lang="en-US" dirty="0">
              <a:effectLst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7EF16-AD49-4E86-9303-F2D9913C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6093975" cy="1471511"/>
          </a:xfrm>
        </p:spPr>
        <p:txBody>
          <a:bodyPr/>
          <a:lstStyle/>
          <a:p>
            <a:r>
              <a:rPr lang="ru-RU" dirty="0"/>
              <a:t>Функция. </a:t>
            </a:r>
            <a:r>
              <a:rPr lang="ru-RU" dirty="0" err="1"/>
              <a:t>Десериализация</a:t>
            </a:r>
            <a:r>
              <a:rPr lang="en-US" dirty="0"/>
              <a:t>.</a:t>
            </a:r>
            <a:r>
              <a:rPr lang="ru-RU" dirty="0"/>
              <a:t> </a:t>
            </a:r>
            <a:r>
              <a:rPr lang="en-US" dirty="0"/>
              <a:t>Telegram</a:t>
            </a:r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A5C06F-0BEC-2F8B-2AE9-FC6204B849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3196605" y="5827643"/>
            <a:ext cx="10827370" cy="5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356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468839-3B69-4D97-8036-3B5EF6DD9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47</a:t>
            </a:fld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E274E2F7-F551-D54C-B461-16DB108B5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2735263"/>
            <a:ext cx="19758751" cy="8217477"/>
          </a:xfrm>
        </p:spPr>
        <p:txBody>
          <a:bodyPr/>
          <a:lstStyle/>
          <a:p>
            <a:r>
              <a:rPr lang="en-US" dirty="0"/>
              <a:t>if (</a:t>
            </a:r>
            <a:r>
              <a:rPr lang="en-US" dirty="0" err="1"/>
              <a:t>msg.Data</a:t>
            </a:r>
            <a:r>
              <a:rPr lang="en-US" dirty="0"/>
              <a:t> is </a:t>
            </a:r>
            <a:r>
              <a:rPr lang="en-US" dirty="0" err="1"/>
              <a:t>TextMessage</a:t>
            </a:r>
            <a:r>
              <a:rPr lang="en-US" dirty="0"/>
              <a:t> </a:t>
            </a:r>
            <a:r>
              <a:rPr lang="en-US" dirty="0" err="1"/>
              <a:t>txtMsg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{</a:t>
            </a:r>
            <a:br>
              <a:rPr lang="en-US" dirty="0">
                <a:solidFill>
                  <a:srgbClr val="787878"/>
                </a:solidFill>
              </a:rPr>
            </a:br>
            <a:r>
              <a:rPr lang="en-US" dirty="0">
                <a:solidFill>
                  <a:srgbClr val="787878"/>
                </a:solidFill>
              </a:rPr>
              <a:t>  </a:t>
            </a:r>
            <a:r>
              <a:rPr lang="en-US" dirty="0">
                <a:solidFill>
                  <a:srgbClr val="6C95EB"/>
                </a:solidFill>
              </a:rPr>
              <a:t>var </a:t>
            </a:r>
            <a:r>
              <a:rPr lang="en-US" dirty="0" err="1">
                <a:solidFill>
                  <a:srgbClr val="6C95EB"/>
                </a:solidFill>
              </a:rPr>
              <a:t>qrGenerator</a:t>
            </a:r>
            <a:r>
              <a:rPr lang="en-US" dirty="0">
                <a:solidFill>
                  <a:srgbClr val="6C95EB"/>
                </a:solidFill>
              </a:rPr>
              <a:t> = new </a:t>
            </a:r>
            <a:r>
              <a:rPr lang="en-US" dirty="0" err="1">
                <a:solidFill>
                  <a:srgbClr val="6C95EB"/>
                </a:solidFill>
              </a:rPr>
              <a:t>QRCodeGenerator</a:t>
            </a:r>
            <a:r>
              <a:rPr lang="en-US" dirty="0">
                <a:solidFill>
                  <a:srgbClr val="6C95EB"/>
                </a:solidFill>
              </a:rPr>
              <a:t>();</a:t>
            </a:r>
            <a:br>
              <a:rPr lang="en-US" dirty="0">
                <a:solidFill>
                  <a:srgbClr val="6C95EB"/>
                </a:solidFill>
              </a:rPr>
            </a:br>
            <a:r>
              <a:rPr lang="en-US" dirty="0">
                <a:solidFill>
                  <a:srgbClr val="6C95EB"/>
                </a:solidFill>
              </a:rPr>
              <a:t>  var data = </a:t>
            </a:r>
            <a:r>
              <a:rPr lang="en-US" dirty="0" err="1">
                <a:solidFill>
                  <a:srgbClr val="6C95EB"/>
                </a:solidFill>
              </a:rPr>
              <a:t>qrGenerator</a:t>
            </a:r>
            <a:br>
              <a:rPr lang="en-US" dirty="0">
                <a:solidFill>
                  <a:srgbClr val="6C95EB"/>
                </a:solidFill>
              </a:rPr>
            </a:br>
            <a:r>
              <a:rPr lang="en-US" dirty="0">
                <a:solidFill>
                  <a:srgbClr val="6C95EB"/>
                </a:solidFill>
              </a:rPr>
              <a:t>     .</a:t>
            </a:r>
            <a:r>
              <a:rPr lang="en-US" dirty="0" err="1">
                <a:solidFill>
                  <a:srgbClr val="6C95EB"/>
                </a:solidFill>
              </a:rPr>
              <a:t>CreateQrCode</a:t>
            </a:r>
            <a:r>
              <a:rPr lang="en-US" dirty="0">
                <a:solidFill>
                  <a:srgbClr val="6C95EB"/>
                </a:solidFill>
              </a:rPr>
              <a:t>(</a:t>
            </a:r>
            <a:r>
              <a:rPr lang="en-US" dirty="0" err="1">
                <a:solidFill>
                  <a:srgbClr val="6C95EB"/>
                </a:solidFill>
              </a:rPr>
              <a:t>txtMsg.Text</a:t>
            </a:r>
            <a:r>
              <a:rPr lang="en-US" dirty="0">
                <a:solidFill>
                  <a:srgbClr val="6C95EB"/>
                </a:solidFill>
              </a:rPr>
              <a:t>, </a:t>
            </a:r>
            <a:r>
              <a:rPr lang="en-US" dirty="0" err="1">
                <a:solidFill>
                  <a:srgbClr val="6C95EB"/>
                </a:solidFill>
              </a:rPr>
              <a:t>QRCodeGenerator.ECCLevel.Q</a:t>
            </a:r>
            <a:r>
              <a:rPr lang="en-US" dirty="0">
                <a:solidFill>
                  <a:srgbClr val="6C95EB"/>
                </a:solidFill>
              </a:rPr>
              <a:t>);</a:t>
            </a:r>
            <a:br>
              <a:rPr lang="en-US" dirty="0">
                <a:solidFill>
                  <a:srgbClr val="BDBDBD"/>
                </a:solidFill>
                <a:effectLst/>
              </a:rPr>
            </a:br>
            <a:br>
              <a:rPr lang="en-US" dirty="0">
                <a:effectLst/>
              </a:rPr>
            </a:br>
            <a:r>
              <a:rPr lang="en-US" dirty="0">
                <a:effectLst/>
              </a:rPr>
              <a:t>  </a:t>
            </a:r>
            <a:r>
              <a:rPr lang="en-US" dirty="0"/>
              <a:t>var code = new </a:t>
            </a:r>
            <a:r>
              <a:rPr lang="en-US" dirty="0" err="1"/>
              <a:t>PngByteQRCode</a:t>
            </a:r>
            <a:r>
              <a:rPr lang="en-US" dirty="0"/>
              <a:t>(data);</a:t>
            </a:r>
            <a:br>
              <a:rPr lang="en-US" dirty="0"/>
            </a:br>
            <a:r>
              <a:rPr lang="en-US" dirty="0"/>
              <a:t>  var stream = new </a:t>
            </a:r>
            <a:r>
              <a:rPr lang="en-US" dirty="0" err="1"/>
              <a:t>MemoryStream</a:t>
            </a:r>
            <a:r>
              <a:rPr lang="en-US" dirty="0"/>
              <a:t>(</a:t>
            </a:r>
            <a:r>
              <a:rPr lang="en-US" dirty="0" err="1"/>
              <a:t>code.GetGraphic</a:t>
            </a:r>
            <a:r>
              <a:rPr lang="en-US" dirty="0"/>
              <a:t>(20));</a:t>
            </a:r>
            <a:br>
              <a:rPr lang="en-US" dirty="0"/>
            </a:br>
            <a:r>
              <a:rPr lang="en-US" dirty="0"/>
              <a:t>  </a:t>
            </a:r>
          </a:p>
          <a:p>
            <a:r>
              <a:rPr lang="en-US" dirty="0"/>
              <a:t>  await </a:t>
            </a:r>
            <a:r>
              <a:rPr lang="en-US" dirty="0" err="1"/>
              <a:t>s_client.SendPhotoAsync</a:t>
            </a:r>
            <a:r>
              <a:rPr lang="en-US" dirty="0"/>
              <a:t>(</a:t>
            </a:r>
          </a:p>
          <a:p>
            <a:r>
              <a:rPr lang="en-US" dirty="0"/>
              <a:t>      </a:t>
            </a:r>
            <a:r>
              <a:rPr lang="en-US" dirty="0" err="1"/>
              <a:t>chatId</a:t>
            </a:r>
            <a:r>
              <a:rPr lang="en-US" dirty="0"/>
              <a:t>, new </a:t>
            </a:r>
            <a:r>
              <a:rPr lang="en-US" dirty="0" err="1"/>
              <a:t>InputFileStream</a:t>
            </a:r>
            <a:r>
              <a:rPr lang="en-US" dirty="0"/>
              <a:t>(stream));</a:t>
            </a:r>
            <a:br>
              <a:rPr lang="en-US" dirty="0"/>
            </a:br>
            <a:r>
              <a:rPr lang="en-US" dirty="0"/>
              <a:t>}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7EF16-AD49-4E86-9303-F2D9913C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6093975" cy="1471511"/>
          </a:xfrm>
        </p:spPr>
        <p:txBody>
          <a:bodyPr/>
          <a:lstStyle/>
          <a:p>
            <a:r>
              <a:rPr lang="ru-RU" dirty="0"/>
              <a:t>Функция. Генерация </a:t>
            </a:r>
            <a:r>
              <a:rPr lang="en-US" dirty="0"/>
              <a:t>QR</a:t>
            </a:r>
            <a:endParaRPr lang="ru-RU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0F07AA-4C00-757E-C20C-0A8C1DC821F0}"/>
              </a:ext>
            </a:extLst>
          </p:cNvPr>
          <p:cNvGrpSpPr/>
          <p:nvPr/>
        </p:nvGrpSpPr>
        <p:grpSpPr>
          <a:xfrm>
            <a:off x="-318977" y="3519779"/>
            <a:ext cx="24701390" cy="3614446"/>
            <a:chOff x="-318977" y="3519779"/>
            <a:chExt cx="24701390" cy="36144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A9A4780-16CC-C8DA-3080-42CCC47A1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65" t="40107" r="73864" b="51849"/>
            <a:stretch/>
          </p:blipFill>
          <p:spPr>
            <a:xfrm>
              <a:off x="-318977" y="6149662"/>
              <a:ext cx="24701389" cy="44170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A1EF749-ACBA-7DD3-CB5F-4630BE1F90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65" t="40107" r="73864" b="51849"/>
            <a:stretch/>
          </p:blipFill>
          <p:spPr>
            <a:xfrm>
              <a:off x="-318976" y="4194175"/>
              <a:ext cx="24701389" cy="20485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04CE24-8165-CA6F-4F5D-310F059066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65" t="40107" r="73864" b="51849"/>
            <a:stretch/>
          </p:blipFill>
          <p:spPr>
            <a:xfrm rot="5400000">
              <a:off x="123177" y="5153339"/>
              <a:ext cx="3614446" cy="34732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9CC6E7-A50D-82B1-0BD2-F866674A0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65" t="40107" r="73864" b="51849"/>
            <a:stretch/>
          </p:blipFill>
          <p:spPr>
            <a:xfrm rot="5400000">
              <a:off x="18439752" y="5153339"/>
              <a:ext cx="3614446" cy="3473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53653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468839-3B69-4D97-8036-3B5EF6DD9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48</a:t>
            </a:fld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E274E2F7-F551-D54C-B461-16DB108B5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2735263"/>
            <a:ext cx="19758751" cy="8217477"/>
          </a:xfrm>
        </p:spPr>
        <p:txBody>
          <a:bodyPr/>
          <a:lstStyle/>
          <a:p>
            <a:r>
              <a:rPr lang="en-US" dirty="0"/>
              <a:t>if (</a:t>
            </a:r>
            <a:r>
              <a:rPr lang="en-US" dirty="0" err="1"/>
              <a:t>msg.Data</a:t>
            </a:r>
            <a:r>
              <a:rPr lang="en-US" dirty="0"/>
              <a:t> is </a:t>
            </a:r>
            <a:r>
              <a:rPr lang="en-US" dirty="0" err="1"/>
              <a:t>TextMessage</a:t>
            </a:r>
            <a:r>
              <a:rPr lang="en-US" dirty="0"/>
              <a:t> </a:t>
            </a:r>
            <a:r>
              <a:rPr lang="en-US" dirty="0" err="1"/>
              <a:t>txtMsg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{</a:t>
            </a:r>
            <a:br>
              <a:rPr lang="en-US" dirty="0"/>
            </a:br>
            <a:r>
              <a:rPr lang="ru-RU" dirty="0"/>
              <a:t>  </a:t>
            </a:r>
            <a:r>
              <a:rPr lang="en-US" dirty="0"/>
              <a:t>var </a:t>
            </a:r>
            <a:r>
              <a:rPr lang="en-US" dirty="0" err="1"/>
              <a:t>qrGenerator</a:t>
            </a:r>
            <a:r>
              <a:rPr lang="en-US" dirty="0"/>
              <a:t> = new </a:t>
            </a:r>
            <a:r>
              <a:rPr lang="en-US" dirty="0" err="1"/>
              <a:t>QRCodeGenerator</a:t>
            </a:r>
            <a:r>
              <a:rPr lang="en-US" dirty="0"/>
              <a:t>();</a:t>
            </a:r>
            <a:br>
              <a:rPr lang="en-US" dirty="0"/>
            </a:br>
            <a:r>
              <a:rPr lang="en-US" dirty="0"/>
              <a:t>  var data = </a:t>
            </a:r>
            <a:r>
              <a:rPr lang="en-US" dirty="0" err="1"/>
              <a:t>qrGenerator</a:t>
            </a:r>
            <a:br>
              <a:rPr lang="en-US" dirty="0"/>
            </a:br>
            <a:r>
              <a:rPr lang="en-US" dirty="0"/>
              <a:t>     .</a:t>
            </a:r>
            <a:r>
              <a:rPr lang="en-US" dirty="0" err="1"/>
              <a:t>CreateQrCode</a:t>
            </a:r>
            <a:r>
              <a:rPr lang="en-US" dirty="0"/>
              <a:t>(</a:t>
            </a:r>
            <a:r>
              <a:rPr lang="en-US" dirty="0" err="1"/>
              <a:t>txtMsg.Text</a:t>
            </a:r>
            <a:r>
              <a:rPr lang="en-US" dirty="0"/>
              <a:t>, </a:t>
            </a:r>
            <a:r>
              <a:rPr lang="en-US" dirty="0" err="1"/>
              <a:t>QRCodeGenerator.ECCLevel.Q</a:t>
            </a:r>
            <a:r>
              <a:rPr lang="en-US" dirty="0"/>
              <a:t>);</a:t>
            </a:r>
            <a:br>
              <a:rPr lang="en-US" dirty="0">
                <a:effectLst/>
              </a:rPr>
            </a:br>
            <a:br>
              <a:rPr lang="en-US" dirty="0">
                <a:solidFill>
                  <a:srgbClr val="BDBDBD"/>
                </a:solidFill>
                <a:effectLst/>
              </a:rPr>
            </a:br>
            <a:r>
              <a:rPr lang="en-US" dirty="0">
                <a:solidFill>
                  <a:srgbClr val="BDBDBD"/>
                </a:solidFill>
                <a:effectLst/>
              </a:rPr>
              <a:t>  </a:t>
            </a:r>
            <a:r>
              <a:rPr lang="en-US" dirty="0">
                <a:solidFill>
                  <a:srgbClr val="6C95EB"/>
                </a:solidFill>
              </a:rPr>
              <a:t>var code = new </a:t>
            </a:r>
            <a:r>
              <a:rPr lang="en-US" dirty="0" err="1">
                <a:solidFill>
                  <a:srgbClr val="6C95EB"/>
                </a:solidFill>
              </a:rPr>
              <a:t>PngByteQRCode</a:t>
            </a:r>
            <a:r>
              <a:rPr lang="en-US" dirty="0">
                <a:solidFill>
                  <a:srgbClr val="6C95EB"/>
                </a:solidFill>
              </a:rPr>
              <a:t>(data);</a:t>
            </a:r>
            <a:br>
              <a:rPr lang="en-US" dirty="0">
                <a:solidFill>
                  <a:srgbClr val="6C95EB"/>
                </a:solidFill>
              </a:rPr>
            </a:br>
            <a:r>
              <a:rPr lang="en-US" dirty="0">
                <a:solidFill>
                  <a:srgbClr val="6C95EB"/>
                </a:solidFill>
              </a:rPr>
              <a:t>  var stream = new </a:t>
            </a:r>
            <a:r>
              <a:rPr lang="en-US" dirty="0" err="1">
                <a:solidFill>
                  <a:srgbClr val="6C95EB"/>
                </a:solidFill>
              </a:rPr>
              <a:t>MemoryStream</a:t>
            </a:r>
            <a:r>
              <a:rPr lang="en-US" dirty="0">
                <a:solidFill>
                  <a:srgbClr val="6C95EB"/>
                </a:solidFill>
              </a:rPr>
              <a:t>(</a:t>
            </a:r>
            <a:r>
              <a:rPr lang="en-US" dirty="0" err="1">
                <a:solidFill>
                  <a:srgbClr val="6C95EB"/>
                </a:solidFill>
              </a:rPr>
              <a:t>code.GetGraphic</a:t>
            </a:r>
            <a:r>
              <a:rPr lang="en-US" dirty="0">
                <a:solidFill>
                  <a:srgbClr val="6C95EB"/>
                </a:solidFill>
              </a:rPr>
              <a:t>(20));</a:t>
            </a:r>
            <a:br>
              <a:rPr lang="en-US" dirty="0">
                <a:solidFill>
                  <a:srgbClr val="6C95EB"/>
                </a:solidFill>
              </a:rPr>
            </a:br>
            <a:r>
              <a:rPr lang="en-US" dirty="0">
                <a:solidFill>
                  <a:srgbClr val="787878"/>
                </a:solidFill>
              </a:rPr>
              <a:t>  </a:t>
            </a:r>
            <a:endParaRPr lang="en-US" dirty="0"/>
          </a:p>
          <a:p>
            <a:r>
              <a:rPr lang="en-US" dirty="0"/>
              <a:t>  await </a:t>
            </a:r>
            <a:r>
              <a:rPr lang="en-US" dirty="0" err="1"/>
              <a:t>s_client.SendPhotoAsync</a:t>
            </a:r>
            <a:r>
              <a:rPr lang="en-US" dirty="0"/>
              <a:t>(</a:t>
            </a:r>
          </a:p>
          <a:p>
            <a:r>
              <a:rPr lang="en-US" dirty="0"/>
              <a:t>      </a:t>
            </a:r>
            <a:r>
              <a:rPr lang="en-US" dirty="0" err="1"/>
              <a:t>chatId</a:t>
            </a:r>
            <a:r>
              <a:rPr lang="en-US" dirty="0"/>
              <a:t>, new </a:t>
            </a:r>
            <a:r>
              <a:rPr lang="en-US" dirty="0" err="1"/>
              <a:t>InputFileStream</a:t>
            </a:r>
            <a:r>
              <a:rPr lang="en-US" dirty="0"/>
              <a:t>(stream));</a:t>
            </a:r>
            <a:br>
              <a:rPr lang="en-US" dirty="0"/>
            </a:br>
            <a:r>
              <a:rPr lang="en-US" dirty="0"/>
              <a:t>}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7EF16-AD49-4E86-9303-F2D9913C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6093975" cy="1471511"/>
          </a:xfrm>
        </p:spPr>
        <p:txBody>
          <a:bodyPr/>
          <a:lstStyle/>
          <a:p>
            <a:r>
              <a:rPr lang="ru-RU" dirty="0"/>
              <a:t>Функция. Генерация </a:t>
            </a:r>
            <a:r>
              <a:rPr lang="en-US" dirty="0"/>
              <a:t>QR</a:t>
            </a: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C47806-C899-41FD-1D75-C439E56E91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-887320" y="8457644"/>
            <a:ext cx="21134295" cy="324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72FF76-FB9A-52D4-F245-89F0AAAB22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-887319" y="6278579"/>
            <a:ext cx="21501007" cy="311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A8C6B5-D956-E8FC-4602-9C2681CC0C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 rot="5400000">
            <a:off x="-445166" y="7344089"/>
            <a:ext cx="3614446" cy="347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EF2B4A-A24B-B363-52F5-F4994CDB4B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 rot="5400000">
            <a:off x="16437289" y="7344089"/>
            <a:ext cx="3614446" cy="34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78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468839-3B69-4D97-8036-3B5EF6DD9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49</a:t>
            </a:fld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E274E2F7-F551-D54C-B461-16DB108B5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2735263"/>
            <a:ext cx="19758751" cy="8217477"/>
          </a:xfrm>
        </p:spPr>
        <p:txBody>
          <a:bodyPr/>
          <a:lstStyle/>
          <a:p>
            <a:r>
              <a:rPr lang="en-US" dirty="0"/>
              <a:t>if (</a:t>
            </a:r>
            <a:r>
              <a:rPr lang="en-US" dirty="0" err="1"/>
              <a:t>msg.Data</a:t>
            </a:r>
            <a:r>
              <a:rPr lang="en-US" dirty="0"/>
              <a:t> is </a:t>
            </a:r>
            <a:r>
              <a:rPr lang="en-US" dirty="0" err="1"/>
              <a:t>TextMessage</a:t>
            </a:r>
            <a:r>
              <a:rPr lang="en-US" dirty="0"/>
              <a:t> </a:t>
            </a:r>
            <a:r>
              <a:rPr lang="en-US" dirty="0" err="1"/>
              <a:t>txtMsg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{</a:t>
            </a:r>
            <a:br>
              <a:rPr lang="en-US" dirty="0"/>
            </a:br>
            <a:r>
              <a:rPr lang="ru-RU" dirty="0"/>
              <a:t>  </a:t>
            </a:r>
            <a:r>
              <a:rPr lang="en-US" dirty="0"/>
              <a:t>var </a:t>
            </a:r>
            <a:r>
              <a:rPr lang="en-US" dirty="0" err="1"/>
              <a:t>qrGenerator</a:t>
            </a:r>
            <a:r>
              <a:rPr lang="en-US" dirty="0"/>
              <a:t> = new </a:t>
            </a:r>
            <a:r>
              <a:rPr lang="en-US" dirty="0" err="1"/>
              <a:t>QRCodeGenerator</a:t>
            </a:r>
            <a:r>
              <a:rPr lang="en-US" dirty="0"/>
              <a:t>();</a:t>
            </a:r>
            <a:br>
              <a:rPr lang="en-US" dirty="0"/>
            </a:br>
            <a:r>
              <a:rPr lang="en-US" dirty="0"/>
              <a:t>  var data = </a:t>
            </a:r>
            <a:r>
              <a:rPr lang="en-US" dirty="0" err="1"/>
              <a:t>qrGenerator</a:t>
            </a:r>
            <a:br>
              <a:rPr lang="en-US" dirty="0"/>
            </a:br>
            <a:r>
              <a:rPr lang="en-US" dirty="0"/>
              <a:t>     .</a:t>
            </a:r>
            <a:r>
              <a:rPr lang="en-US" dirty="0" err="1"/>
              <a:t>CreateQrCode</a:t>
            </a:r>
            <a:r>
              <a:rPr lang="en-US" dirty="0"/>
              <a:t>(</a:t>
            </a:r>
            <a:r>
              <a:rPr lang="en-US" dirty="0" err="1"/>
              <a:t>txtMsg.Text</a:t>
            </a:r>
            <a:r>
              <a:rPr lang="en-US" dirty="0"/>
              <a:t>, </a:t>
            </a:r>
            <a:r>
              <a:rPr lang="en-US" dirty="0" err="1"/>
              <a:t>QRCodeGenerator.ECCLevel.Q</a:t>
            </a:r>
            <a:r>
              <a:rPr lang="en-US" dirty="0"/>
              <a:t>);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r>
              <a:rPr lang="en-US" dirty="0">
                <a:effectLst/>
              </a:rPr>
              <a:t>  </a:t>
            </a:r>
            <a:r>
              <a:rPr lang="en-US" dirty="0"/>
              <a:t>var code = new </a:t>
            </a:r>
            <a:r>
              <a:rPr lang="en-US" dirty="0" err="1"/>
              <a:t>PngByteQRCode</a:t>
            </a:r>
            <a:r>
              <a:rPr lang="en-US" dirty="0"/>
              <a:t>(data);</a:t>
            </a:r>
            <a:br>
              <a:rPr lang="en-US" dirty="0"/>
            </a:br>
            <a:r>
              <a:rPr lang="en-US" dirty="0"/>
              <a:t>  var stream = new </a:t>
            </a:r>
            <a:r>
              <a:rPr lang="en-US" dirty="0" err="1"/>
              <a:t>MemoryStream</a:t>
            </a:r>
            <a:r>
              <a:rPr lang="en-US" dirty="0"/>
              <a:t>(</a:t>
            </a:r>
            <a:r>
              <a:rPr lang="en-US" dirty="0" err="1"/>
              <a:t>code.GetGraphic</a:t>
            </a:r>
            <a:r>
              <a:rPr lang="en-US" dirty="0"/>
              <a:t>(20));</a:t>
            </a:r>
            <a:br>
              <a:rPr lang="en-US" dirty="0"/>
            </a:br>
            <a:r>
              <a:rPr lang="en-US" dirty="0"/>
              <a:t>  </a:t>
            </a:r>
          </a:p>
          <a:p>
            <a:r>
              <a:rPr lang="en-US" dirty="0">
                <a:solidFill>
                  <a:srgbClr val="787878"/>
                </a:solidFill>
              </a:rPr>
              <a:t>  </a:t>
            </a:r>
            <a:r>
              <a:rPr lang="en-US" dirty="0">
                <a:solidFill>
                  <a:srgbClr val="6C95EB"/>
                </a:solidFill>
              </a:rPr>
              <a:t>await </a:t>
            </a:r>
            <a:r>
              <a:rPr lang="en-US" dirty="0" err="1">
                <a:solidFill>
                  <a:srgbClr val="6C95EB"/>
                </a:solidFill>
              </a:rPr>
              <a:t>s_client.SendPhotoAsync</a:t>
            </a:r>
            <a:r>
              <a:rPr lang="en-US" dirty="0">
                <a:solidFill>
                  <a:srgbClr val="6C95EB"/>
                </a:solidFill>
              </a:rPr>
              <a:t>(</a:t>
            </a:r>
          </a:p>
          <a:p>
            <a:r>
              <a:rPr lang="en-US" dirty="0">
                <a:solidFill>
                  <a:srgbClr val="6C95EB"/>
                </a:solidFill>
              </a:rPr>
              <a:t>      </a:t>
            </a:r>
            <a:r>
              <a:rPr lang="en-US" dirty="0" err="1">
                <a:solidFill>
                  <a:srgbClr val="6C95EB"/>
                </a:solidFill>
              </a:rPr>
              <a:t>chatId</a:t>
            </a:r>
            <a:r>
              <a:rPr lang="en-US" dirty="0">
                <a:solidFill>
                  <a:srgbClr val="6C95EB"/>
                </a:solidFill>
              </a:rPr>
              <a:t>, new </a:t>
            </a:r>
            <a:r>
              <a:rPr lang="en-US" dirty="0" err="1">
                <a:solidFill>
                  <a:srgbClr val="6C95EB"/>
                </a:solidFill>
              </a:rPr>
              <a:t>InputFileStream</a:t>
            </a:r>
            <a:r>
              <a:rPr lang="en-US" dirty="0">
                <a:solidFill>
                  <a:srgbClr val="6C95EB"/>
                </a:solidFill>
              </a:rPr>
              <a:t>(stream));</a:t>
            </a:r>
            <a:br>
              <a:rPr lang="en-US" dirty="0">
                <a:solidFill>
                  <a:srgbClr val="787878"/>
                </a:solidFill>
              </a:rPr>
            </a:br>
            <a:r>
              <a:rPr lang="en-US" dirty="0"/>
              <a:t>}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7EF16-AD49-4E86-9303-F2D9913C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6093975" cy="1471511"/>
          </a:xfrm>
        </p:spPr>
        <p:txBody>
          <a:bodyPr/>
          <a:lstStyle/>
          <a:p>
            <a:r>
              <a:rPr lang="ru-RU" dirty="0"/>
              <a:t>Функция. Генерация </a:t>
            </a:r>
            <a:r>
              <a:rPr lang="en-US" dirty="0"/>
              <a:t>QR</a:t>
            </a: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9C2C0-ACAE-4FE2-1906-93D7C84D1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-960121" y="10265160"/>
            <a:ext cx="19758751" cy="284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2DB7F5-721F-2881-316B-B5AEDAB159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-708660" y="8378455"/>
            <a:ext cx="19126835" cy="264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3A342F-B035-8604-84C7-96ABDB2606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 rot="5400000">
            <a:off x="123177" y="9392350"/>
            <a:ext cx="3614446" cy="347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B4A85-3789-6DED-906F-2DC39FBE08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 rot="5400000">
            <a:off x="13301015" y="9424027"/>
            <a:ext cx="3614446" cy="34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63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5E2412C-DC6A-A226-D64B-6586D73CE7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1314000"/>
            <a:ext cx="10242875" cy="8745537"/>
          </a:xfrm>
        </p:spPr>
        <p:txBody>
          <a:bodyPr/>
          <a:lstStyle/>
          <a:p>
            <a:pPr lvl="3"/>
            <a:r>
              <a:rPr lang="ru-RU" sz="4800" dirty="0">
                <a:solidFill>
                  <a:schemeClr val="bg1"/>
                </a:solidFill>
              </a:rPr>
              <a:t>Что такое</a:t>
            </a:r>
            <a:r>
              <a:rPr lang="en-US" sz="4800" dirty="0">
                <a:solidFill>
                  <a:schemeClr val="bg1"/>
                </a:solidFill>
              </a:rPr>
              <a:t> Serverless</a:t>
            </a:r>
            <a:endParaRPr lang="ru-RU" sz="4800" dirty="0">
              <a:solidFill>
                <a:schemeClr val="bg1"/>
              </a:solidFill>
            </a:endParaRPr>
          </a:p>
          <a:p>
            <a:pPr lvl="3"/>
            <a:r>
              <a:rPr lang="ru-RU" sz="4800" dirty="0">
                <a:solidFill>
                  <a:schemeClr val="bg1"/>
                </a:solidFill>
              </a:rPr>
              <a:t>Как работают</a:t>
            </a:r>
            <a:br>
              <a:rPr lang="ru-RU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Cloud Functions</a:t>
            </a:r>
            <a:endParaRPr lang="ru-RU" sz="4800" dirty="0">
              <a:solidFill>
                <a:schemeClr val="bg1"/>
              </a:solidFill>
            </a:endParaRPr>
          </a:p>
          <a:p>
            <a:pPr lvl="3"/>
            <a:r>
              <a:rPr lang="ru-RU" sz="4800" dirty="0">
                <a:solidFill>
                  <a:schemeClr val="bg1"/>
                </a:solidFill>
              </a:rPr>
              <a:t>Как устроены</a:t>
            </a:r>
            <a:br>
              <a:rPr lang="ru-RU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Cloud Functions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84DDDBE-91B4-1D77-13A4-64A3A3447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76891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93E8DE8-DD0A-3B46-3351-F7541C855E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1C57AD-653A-B2B1-5898-F902664CF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50</a:t>
            </a:fld>
            <a:endParaRPr lang="ru-R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916C19-5CB0-0260-3500-1BB25254B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</a:t>
            </a:r>
            <a:br>
              <a:rPr lang="ru-RU" dirty="0"/>
            </a:br>
            <a:r>
              <a:rPr lang="ru-RU" dirty="0"/>
              <a:t>на </a:t>
            </a:r>
            <a:r>
              <a:rPr lang="en-US" dirty="0"/>
              <a:t>GitHub</a:t>
            </a:r>
            <a:endParaRPr lang="en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77CDD-0142-A1F9-AC67-14E9F4799E75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1587600" y="6762750"/>
            <a:ext cx="6459120" cy="5531147"/>
          </a:xfrm>
        </p:spPr>
        <p:txBody>
          <a:bodyPr/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github.com</a:t>
            </a:r>
            <a:r>
              <a:rPr lang="en-US" dirty="0">
                <a:hlinkClick r:id="rId4"/>
              </a:rPr>
              <a:t>/</a:t>
            </a:r>
            <a:r>
              <a:rPr lang="en-US" dirty="0" err="1">
                <a:hlinkClick r:id="rId4"/>
              </a:rPr>
              <a:t>MaxShoshin</a:t>
            </a:r>
            <a:r>
              <a:rPr lang="en-US" dirty="0">
                <a:hlinkClick r:id="rId4"/>
              </a:rPr>
              <a:t>/serverless-examples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03934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1108882-2E14-EF53-49D9-F75455437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51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46F7BF-4002-FF4D-1058-C6E4EF7E22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84000" y="1486600"/>
            <a:ext cx="7677475" cy="8573637"/>
          </a:xfrm>
        </p:spPr>
        <p:txBody>
          <a:bodyPr/>
          <a:lstStyle/>
          <a:p>
            <a:r>
              <a:rPr lang="ru-RU" sz="7200" dirty="0">
                <a:solidFill>
                  <a:schemeClr val="bg1"/>
                </a:solidFill>
              </a:rPr>
              <a:t>А что если </a:t>
            </a:r>
            <a:br>
              <a:rPr lang="ru-RU" sz="7200" dirty="0">
                <a:solidFill>
                  <a:schemeClr val="bg1"/>
                </a:solidFill>
              </a:rPr>
            </a:br>
            <a:r>
              <a:rPr lang="ru-RU" sz="7200" dirty="0">
                <a:solidFill>
                  <a:schemeClr val="bg1"/>
                </a:solidFill>
              </a:rPr>
              <a:t>что-то пошло </a:t>
            </a:r>
            <a:br>
              <a:rPr lang="ru-RU" sz="7200" dirty="0">
                <a:solidFill>
                  <a:schemeClr val="bg1"/>
                </a:solidFill>
              </a:rPr>
            </a:br>
            <a:r>
              <a:rPr lang="ru-RU" sz="7200" dirty="0">
                <a:solidFill>
                  <a:schemeClr val="bg1"/>
                </a:solidFill>
              </a:rPr>
              <a:t>не так?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D1A8C21-D967-8A74-D5BC-190EDE629BFC}"/>
              </a:ext>
            </a:extLst>
          </p:cNvPr>
          <p:cNvGrpSpPr/>
          <p:nvPr/>
        </p:nvGrpSpPr>
        <p:grpSpPr>
          <a:xfrm>
            <a:off x="12863632" y="3833813"/>
            <a:ext cx="8047363" cy="6727989"/>
            <a:chOff x="13847769" y="2189866"/>
            <a:chExt cx="6236020" cy="5213618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949A5EC-2400-5AB0-EFB5-77E82731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7769" y="2189866"/>
              <a:ext cx="6236020" cy="521361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8BCC03-2816-BFC7-4209-2B908F7A5C1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4966577" y="2189866"/>
              <a:ext cx="4896000" cy="4896000"/>
            </a:xfrm>
            <a:prstGeom prst="ellipse">
              <a:avLst/>
            </a:prstGeom>
            <a:noFill/>
            <a:ln>
              <a:noFill/>
            </a:ln>
          </p:spPr>
          <p:txBody>
            <a:bodyPr wrap="square" lIns="0" tIns="0" rIns="0" bIns="72000" anchor="ctr">
              <a:noAutofit/>
            </a:bodyPr>
            <a:lstStyle/>
            <a:p>
              <a:pPr algn="ctr"/>
              <a:r>
                <a:rPr lang="ru-RU" sz="3200" b="1" dirty="0"/>
                <a:t>Ничего </a:t>
              </a:r>
              <a:br>
                <a:rPr lang="ru-RU" sz="3200" b="1" dirty="0"/>
              </a:br>
              <a:r>
                <a:rPr lang="ru-RU" sz="3200" b="1" dirty="0"/>
                <a:t>не бесит больше, </a:t>
              </a:r>
              <a:br>
                <a:rPr lang="ru-RU" sz="3200" b="1" dirty="0"/>
              </a:br>
              <a:r>
                <a:rPr lang="ru-RU" sz="3200" b="1" dirty="0"/>
                <a:t>чем неработающий бот…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70904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52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А если что-то не так?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B3FF83-A580-BDB0-9472-F0A9AEEA2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2414" cy="1372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197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2C1DB42-11A3-4BD3-6759-29A978FF3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4000" cy="13716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53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А если что-то не так?</a:t>
            </a:r>
          </a:p>
        </p:txBody>
      </p:sp>
    </p:spTree>
    <p:extLst>
      <p:ext uri="{BB962C8B-B14F-4D97-AF65-F5344CB8AC3E}">
        <p14:creationId xmlns:p14="http://schemas.microsoft.com/office/powerpoint/2010/main" val="8750689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E8BE90-5089-2957-E306-EA72E9AA6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4000" cy="13716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54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А если что-то не так?</a:t>
            </a:r>
          </a:p>
        </p:txBody>
      </p:sp>
    </p:spTree>
    <p:extLst>
      <p:ext uri="{BB962C8B-B14F-4D97-AF65-F5344CB8AC3E}">
        <p14:creationId xmlns:p14="http://schemas.microsoft.com/office/powerpoint/2010/main" val="37084042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55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А если что-то не так?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71F131-58D9-2EFC-29A8-12E77B9A9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805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56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А если что-то не так?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9A2B11-B6F3-7B0E-721A-499068AF7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244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6BD6D-A2E1-FF47-BA99-67F29756C7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57</a:t>
            </a:fld>
            <a:endParaRPr lang="ru-RU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3565BB0-F491-3A41-A02E-36CE6A4AD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Выбираем Engine</a:t>
            </a:r>
            <a:br>
              <a:rPr lang="ru-RU" dirty="0"/>
            </a:br>
            <a:r>
              <a:rPr lang="ru-RU" dirty="0"/>
              <a:t>для запуска нового экземпляра</a:t>
            </a:r>
            <a:endParaRPr lang="x-none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E99E6DF2-1BEA-0915-6E49-6AB0BC45F0FB}"/>
              </a:ext>
            </a:extLst>
          </p:cNvPr>
          <p:cNvSpPr txBox="1">
            <a:spLocks/>
          </p:cNvSpPr>
          <p:nvPr/>
        </p:nvSpPr>
        <p:spPr>
          <a:xfrm>
            <a:off x="8894763" y="16493563"/>
            <a:ext cx="6589712" cy="5567203"/>
          </a:xfrm>
          <a:prstGeom prst="rect">
            <a:avLst/>
          </a:prstGeom>
        </p:spPr>
        <p:txBody>
          <a:bodyPr lIns="0" t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Char char="▎"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50000"/>
              <a:buFont typeface="Yandex Sans Text Light" panose="02000000000000000000" pitchFamily="2" charset="-52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x-none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0C3D6D2-B333-E5C4-7C8E-46398560C671}"/>
              </a:ext>
            </a:extLst>
          </p:cNvPr>
          <p:cNvSpPr txBox="1">
            <a:spLocks/>
          </p:cNvSpPr>
          <p:nvPr/>
        </p:nvSpPr>
        <p:spPr>
          <a:xfrm>
            <a:off x="16221075" y="16493563"/>
            <a:ext cx="6589712" cy="5567203"/>
          </a:xfrm>
          <a:prstGeom prst="rect">
            <a:avLst/>
          </a:prstGeom>
        </p:spPr>
        <p:txBody>
          <a:bodyPr lIns="0" t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Char char="▎"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50000"/>
              <a:buFont typeface="Yandex Sans Text Light" panose="02000000000000000000" pitchFamily="2" charset="-52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endParaRPr lang="ru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F398466-E681-6A63-C0CB-67537E35EA0D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1622259" y="6669511"/>
            <a:ext cx="4332739" cy="1922039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ru-RU" sz="4800" dirty="0"/>
              <a:t>Смотрим </a:t>
            </a:r>
            <a:br>
              <a:rPr lang="ru-RU" sz="4800" dirty="0"/>
            </a:br>
            <a:r>
              <a:rPr lang="ru-RU" sz="4800" dirty="0"/>
              <a:t>на ресурсы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3AED498-58EF-8854-2145-2EA1BF736936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8933021" y="6669511"/>
            <a:ext cx="3258185" cy="1922039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ru-RU" sz="4800" dirty="0"/>
              <a:t>Смотрим на сети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674D12-99A8-D1F5-195B-E245565CE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93719" y="5442115"/>
            <a:ext cx="770318" cy="7703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7CEBCDA-6833-B920-DD36-ED7E3E6DF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17821" y="5442115"/>
            <a:ext cx="770318" cy="77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4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9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378D743-0C1A-F90D-2B8E-4BA91E31E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58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79564E-4099-E9AE-4E54-EF2E5047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Обновление </a:t>
            </a:r>
            <a:r>
              <a:rPr lang="en-US" dirty="0"/>
              <a:t>Engines</a:t>
            </a:r>
            <a:endParaRPr lang="ru-RU" dirty="0"/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41347960-38EE-4D83-C067-25C70ED1ED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5745263" y="5189869"/>
            <a:ext cx="3875607" cy="4135106"/>
          </a:xfrm>
          <a:prstGeom prst="rect">
            <a:avLst/>
          </a:prstGeom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6F16C109-C7B1-8650-2ED6-4F23C810D3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6023822" y="5202020"/>
            <a:ext cx="2233124" cy="983359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B4CCAC6B-3E54-2AD3-FAF2-57F15E68D2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6866939" y="5999285"/>
            <a:ext cx="2186754" cy="1104271"/>
          </a:xfrm>
          <a:prstGeom prst="rect">
            <a:avLst/>
          </a:prstGeom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E182E4F5-29B8-8BF7-E293-FE5CAC8F02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6899324" y="6997960"/>
            <a:ext cx="2186754" cy="1104271"/>
          </a:xfrm>
          <a:prstGeom prst="rect">
            <a:avLst/>
          </a:prstGeom>
        </p:spPr>
      </p:pic>
      <p:pic>
        <p:nvPicPr>
          <p:cNvPr id="11" name="Picture 23">
            <a:extLst>
              <a:ext uri="{FF2B5EF4-FFF2-40B4-BE49-F238E27FC236}">
                <a16:creationId xmlns:a16="http://schemas.microsoft.com/office/drawing/2014/main" id="{DB18A1B6-3FFA-5AC7-D2BB-91AF02E111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6899324" y="7993470"/>
            <a:ext cx="2186754" cy="1104271"/>
          </a:xfrm>
          <a:prstGeom prst="rect">
            <a:avLst/>
          </a:prstGeom>
        </p:spPr>
      </p:pic>
      <p:grpSp>
        <p:nvGrpSpPr>
          <p:cNvPr id="12" name="Group 24">
            <a:extLst>
              <a:ext uri="{FF2B5EF4-FFF2-40B4-BE49-F238E27FC236}">
                <a16:creationId xmlns:a16="http://schemas.microsoft.com/office/drawing/2014/main" id="{AF0C693E-FE97-D83C-F271-5D7479E37097}"/>
              </a:ext>
            </a:extLst>
          </p:cNvPr>
          <p:cNvGrpSpPr/>
          <p:nvPr/>
        </p:nvGrpSpPr>
        <p:grpSpPr>
          <a:xfrm>
            <a:off x="9631363" y="5189869"/>
            <a:ext cx="3875607" cy="4135106"/>
            <a:chOff x="14174268" y="4384675"/>
            <a:chExt cx="5832475" cy="6223000"/>
          </a:xfrm>
        </p:grpSpPr>
        <p:pic>
          <p:nvPicPr>
            <p:cNvPr id="13" name="Picture Placeholder 4">
              <a:extLst>
                <a:ext uri="{FF2B5EF4-FFF2-40B4-BE49-F238E27FC236}">
                  <a16:creationId xmlns:a16="http://schemas.microsoft.com/office/drawing/2014/main" id="{A1DFAA51-24EF-301D-D62F-5EF902376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14" name="Picture 26">
              <a:extLst>
                <a:ext uri="{FF2B5EF4-FFF2-40B4-BE49-F238E27FC236}">
                  <a16:creationId xmlns:a16="http://schemas.microsoft.com/office/drawing/2014/main" id="{E0677F2B-F2CB-174F-5B5F-5346023B66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15" name="Picture 27">
              <a:extLst>
                <a:ext uri="{FF2B5EF4-FFF2-40B4-BE49-F238E27FC236}">
                  <a16:creationId xmlns:a16="http://schemas.microsoft.com/office/drawing/2014/main" id="{66E9CBF6-1205-9A78-8EF1-0EF30A316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16" name="Picture 28">
              <a:extLst>
                <a:ext uri="{FF2B5EF4-FFF2-40B4-BE49-F238E27FC236}">
                  <a16:creationId xmlns:a16="http://schemas.microsoft.com/office/drawing/2014/main" id="{B273B174-9A3B-E395-1A16-37FD24CC8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4418519B-BE48-0B63-66AD-92ADD72491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grpSp>
        <p:nvGrpSpPr>
          <p:cNvPr id="18" name="Group 30">
            <a:extLst>
              <a:ext uri="{FF2B5EF4-FFF2-40B4-BE49-F238E27FC236}">
                <a16:creationId xmlns:a16="http://schemas.microsoft.com/office/drawing/2014/main" id="{7E3ED340-AB63-F70A-3924-DFA83BAAE2FD}"/>
              </a:ext>
            </a:extLst>
          </p:cNvPr>
          <p:cNvGrpSpPr/>
          <p:nvPr/>
        </p:nvGrpSpPr>
        <p:grpSpPr>
          <a:xfrm>
            <a:off x="13517463" y="5202020"/>
            <a:ext cx="3875607" cy="4135106"/>
            <a:chOff x="14174268" y="4384675"/>
            <a:chExt cx="5832475" cy="6223000"/>
          </a:xfrm>
        </p:grpSpPr>
        <p:pic>
          <p:nvPicPr>
            <p:cNvPr id="19" name="Picture Placeholder 4">
              <a:extLst>
                <a:ext uri="{FF2B5EF4-FFF2-40B4-BE49-F238E27FC236}">
                  <a16:creationId xmlns:a16="http://schemas.microsoft.com/office/drawing/2014/main" id="{E144FC42-6BD0-5694-984B-C19B37EA5C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20" name="Picture 32">
              <a:extLst>
                <a:ext uri="{FF2B5EF4-FFF2-40B4-BE49-F238E27FC236}">
                  <a16:creationId xmlns:a16="http://schemas.microsoft.com/office/drawing/2014/main" id="{1511B2D3-7BBA-19C2-47CE-8FCC3B087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21" name="Picture 33">
              <a:extLst>
                <a:ext uri="{FF2B5EF4-FFF2-40B4-BE49-F238E27FC236}">
                  <a16:creationId xmlns:a16="http://schemas.microsoft.com/office/drawing/2014/main" id="{6D76BDFA-99EA-1984-6B48-3ED30E90C9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22" name="Picture 34">
              <a:extLst>
                <a:ext uri="{FF2B5EF4-FFF2-40B4-BE49-F238E27FC236}">
                  <a16:creationId xmlns:a16="http://schemas.microsoft.com/office/drawing/2014/main" id="{5695B91E-F7DD-0F81-E093-983471FFB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23" name="Picture 35">
              <a:extLst>
                <a:ext uri="{FF2B5EF4-FFF2-40B4-BE49-F238E27FC236}">
                  <a16:creationId xmlns:a16="http://schemas.microsoft.com/office/drawing/2014/main" id="{1AEF5417-B66F-2B48-AEE6-269BF9220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grpSp>
        <p:nvGrpSpPr>
          <p:cNvPr id="24" name="Group 36">
            <a:extLst>
              <a:ext uri="{FF2B5EF4-FFF2-40B4-BE49-F238E27FC236}">
                <a16:creationId xmlns:a16="http://schemas.microsoft.com/office/drawing/2014/main" id="{272B9F47-EFD6-669D-EDD2-DFA8EFF3A3EE}"/>
              </a:ext>
            </a:extLst>
          </p:cNvPr>
          <p:cNvGrpSpPr/>
          <p:nvPr/>
        </p:nvGrpSpPr>
        <p:grpSpPr>
          <a:xfrm>
            <a:off x="17318038" y="5250724"/>
            <a:ext cx="3875607" cy="4135106"/>
            <a:chOff x="14174268" y="4384675"/>
            <a:chExt cx="5832475" cy="6223000"/>
          </a:xfrm>
        </p:grpSpPr>
        <p:pic>
          <p:nvPicPr>
            <p:cNvPr id="25" name="Picture Placeholder 4">
              <a:extLst>
                <a:ext uri="{FF2B5EF4-FFF2-40B4-BE49-F238E27FC236}">
                  <a16:creationId xmlns:a16="http://schemas.microsoft.com/office/drawing/2014/main" id="{5C152498-43EA-2F04-DA5C-3E0B2D505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26" name="Picture 38">
              <a:extLst>
                <a:ext uri="{FF2B5EF4-FFF2-40B4-BE49-F238E27FC236}">
                  <a16:creationId xmlns:a16="http://schemas.microsoft.com/office/drawing/2014/main" id="{06D5F933-94B1-5EAB-DA39-0C740F375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27" name="Picture 39">
              <a:extLst>
                <a:ext uri="{FF2B5EF4-FFF2-40B4-BE49-F238E27FC236}">
                  <a16:creationId xmlns:a16="http://schemas.microsoft.com/office/drawing/2014/main" id="{4BF9B749-57DB-5F54-4799-16DF876A6E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28" name="Picture 40">
              <a:extLst>
                <a:ext uri="{FF2B5EF4-FFF2-40B4-BE49-F238E27FC236}">
                  <a16:creationId xmlns:a16="http://schemas.microsoft.com/office/drawing/2014/main" id="{BE83B4AF-0A5E-5A73-49FE-9CDB9A4609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29" name="Picture 41">
              <a:extLst>
                <a:ext uri="{FF2B5EF4-FFF2-40B4-BE49-F238E27FC236}">
                  <a16:creationId xmlns:a16="http://schemas.microsoft.com/office/drawing/2014/main" id="{EB337797-5748-872F-0067-391C2270EA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3F7C45C5-9D6C-656D-4EA8-CC97AE4C4621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C0EFB3C4-B764-97C9-64F5-CB7D7ED6C6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89527607-FE73-916F-AEA6-B0484DD3C7C1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65790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378D743-0C1A-F90D-2B8E-4BA91E31E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59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79564E-4099-E9AE-4E54-EF2E5047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Обновление </a:t>
            </a:r>
            <a:r>
              <a:rPr lang="en-US" dirty="0"/>
              <a:t>Engines</a:t>
            </a:r>
            <a:endParaRPr lang="ru-RU" dirty="0"/>
          </a:p>
        </p:txBody>
      </p:sp>
      <p:pic>
        <p:nvPicPr>
          <p:cNvPr id="2" name="Picture 42">
            <a:extLst>
              <a:ext uri="{FF2B5EF4-FFF2-40B4-BE49-F238E27FC236}">
                <a16:creationId xmlns:a16="http://schemas.microsoft.com/office/drawing/2014/main" id="{3C7F7B89-AD00-383C-6DC4-33ACA49423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0" t="17897" r="35361" b="35499"/>
          <a:stretch/>
        </p:blipFill>
        <p:spPr>
          <a:xfrm>
            <a:off x="1734824" y="5066672"/>
            <a:ext cx="3875608" cy="4135106"/>
          </a:xfrm>
          <a:prstGeom prst="rect">
            <a:avLst/>
          </a:prstGeom>
        </p:spPr>
      </p:pic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525616C2-E638-A388-21F6-5DB09FF4FD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5804435" y="5103896"/>
            <a:ext cx="3875607" cy="4135106"/>
          </a:xfrm>
          <a:prstGeom prst="rect">
            <a:avLst/>
          </a:prstGeom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DB21887C-B00E-0593-3C84-2B149D8A00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6023822" y="5202020"/>
            <a:ext cx="2233124" cy="983359"/>
          </a:xfrm>
          <a:prstGeom prst="rect">
            <a:avLst/>
          </a:prstGeom>
        </p:spPr>
      </p:pic>
      <p:pic>
        <p:nvPicPr>
          <p:cNvPr id="30" name="Picture 21">
            <a:extLst>
              <a:ext uri="{FF2B5EF4-FFF2-40B4-BE49-F238E27FC236}">
                <a16:creationId xmlns:a16="http://schemas.microsoft.com/office/drawing/2014/main" id="{7DCB594F-468D-3945-28F6-0FF65222BF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6866939" y="5999285"/>
            <a:ext cx="2186754" cy="1104271"/>
          </a:xfrm>
          <a:prstGeom prst="rect">
            <a:avLst/>
          </a:prstGeom>
        </p:spPr>
      </p:pic>
      <p:pic>
        <p:nvPicPr>
          <p:cNvPr id="31" name="Picture 22">
            <a:extLst>
              <a:ext uri="{FF2B5EF4-FFF2-40B4-BE49-F238E27FC236}">
                <a16:creationId xmlns:a16="http://schemas.microsoft.com/office/drawing/2014/main" id="{2FF183BD-1890-2486-F22F-043CCBB006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6899324" y="6997960"/>
            <a:ext cx="2186754" cy="1104271"/>
          </a:xfrm>
          <a:prstGeom prst="rect">
            <a:avLst/>
          </a:prstGeom>
        </p:spPr>
      </p:pic>
      <p:pic>
        <p:nvPicPr>
          <p:cNvPr id="32" name="Picture 23">
            <a:extLst>
              <a:ext uri="{FF2B5EF4-FFF2-40B4-BE49-F238E27FC236}">
                <a16:creationId xmlns:a16="http://schemas.microsoft.com/office/drawing/2014/main" id="{7E419EF8-DC0F-15CD-C454-85196A909C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6899324" y="7993470"/>
            <a:ext cx="2186754" cy="1104271"/>
          </a:xfrm>
          <a:prstGeom prst="rect">
            <a:avLst/>
          </a:prstGeom>
        </p:spPr>
      </p:pic>
      <p:grpSp>
        <p:nvGrpSpPr>
          <p:cNvPr id="33" name="Group 24">
            <a:extLst>
              <a:ext uri="{FF2B5EF4-FFF2-40B4-BE49-F238E27FC236}">
                <a16:creationId xmlns:a16="http://schemas.microsoft.com/office/drawing/2014/main" id="{B21E15FA-C7EE-6C37-7963-52481AF51C0D}"/>
              </a:ext>
            </a:extLst>
          </p:cNvPr>
          <p:cNvGrpSpPr/>
          <p:nvPr/>
        </p:nvGrpSpPr>
        <p:grpSpPr>
          <a:xfrm>
            <a:off x="9631363" y="5189869"/>
            <a:ext cx="3875607" cy="4135106"/>
            <a:chOff x="14174268" y="4384675"/>
            <a:chExt cx="5832475" cy="6223000"/>
          </a:xfrm>
        </p:grpSpPr>
        <p:pic>
          <p:nvPicPr>
            <p:cNvPr id="34" name="Picture Placeholder 4">
              <a:extLst>
                <a:ext uri="{FF2B5EF4-FFF2-40B4-BE49-F238E27FC236}">
                  <a16:creationId xmlns:a16="http://schemas.microsoft.com/office/drawing/2014/main" id="{2D9119FF-C62E-7CA7-F9B3-12232F86E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35" name="Picture 26">
              <a:extLst>
                <a:ext uri="{FF2B5EF4-FFF2-40B4-BE49-F238E27FC236}">
                  <a16:creationId xmlns:a16="http://schemas.microsoft.com/office/drawing/2014/main" id="{B1A5F53E-2C8E-04D7-4C92-04FCE0A70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36" name="Picture 27">
              <a:extLst>
                <a:ext uri="{FF2B5EF4-FFF2-40B4-BE49-F238E27FC236}">
                  <a16:creationId xmlns:a16="http://schemas.microsoft.com/office/drawing/2014/main" id="{C044B47B-72D8-E05D-75A2-D0E4147A05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37" name="Picture 28">
              <a:extLst>
                <a:ext uri="{FF2B5EF4-FFF2-40B4-BE49-F238E27FC236}">
                  <a16:creationId xmlns:a16="http://schemas.microsoft.com/office/drawing/2014/main" id="{9EE8891D-DDD8-2647-7F13-202CC424A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38" name="Picture 29">
              <a:extLst>
                <a:ext uri="{FF2B5EF4-FFF2-40B4-BE49-F238E27FC236}">
                  <a16:creationId xmlns:a16="http://schemas.microsoft.com/office/drawing/2014/main" id="{4B79E0A0-742D-6BCC-922A-6F84C64CDE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grpSp>
        <p:nvGrpSpPr>
          <p:cNvPr id="39" name="Group 30">
            <a:extLst>
              <a:ext uri="{FF2B5EF4-FFF2-40B4-BE49-F238E27FC236}">
                <a16:creationId xmlns:a16="http://schemas.microsoft.com/office/drawing/2014/main" id="{E50BA3B2-BCB4-8EEF-F1FF-002B373E22B9}"/>
              </a:ext>
            </a:extLst>
          </p:cNvPr>
          <p:cNvGrpSpPr/>
          <p:nvPr/>
        </p:nvGrpSpPr>
        <p:grpSpPr>
          <a:xfrm>
            <a:off x="13517463" y="5202020"/>
            <a:ext cx="3875607" cy="4135106"/>
            <a:chOff x="14174268" y="4384675"/>
            <a:chExt cx="5832475" cy="6223000"/>
          </a:xfrm>
        </p:grpSpPr>
        <p:pic>
          <p:nvPicPr>
            <p:cNvPr id="40" name="Picture Placeholder 4">
              <a:extLst>
                <a:ext uri="{FF2B5EF4-FFF2-40B4-BE49-F238E27FC236}">
                  <a16:creationId xmlns:a16="http://schemas.microsoft.com/office/drawing/2014/main" id="{A959BD59-5440-3C2C-5FF7-45F81E044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41" name="Picture 32">
              <a:extLst>
                <a:ext uri="{FF2B5EF4-FFF2-40B4-BE49-F238E27FC236}">
                  <a16:creationId xmlns:a16="http://schemas.microsoft.com/office/drawing/2014/main" id="{ABD1F2D3-A99F-13A6-876C-DED91F68C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42" name="Picture 33">
              <a:extLst>
                <a:ext uri="{FF2B5EF4-FFF2-40B4-BE49-F238E27FC236}">
                  <a16:creationId xmlns:a16="http://schemas.microsoft.com/office/drawing/2014/main" id="{E8DC3DC8-1C8B-842F-1193-01C0B5C1D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43" name="Picture 34">
              <a:extLst>
                <a:ext uri="{FF2B5EF4-FFF2-40B4-BE49-F238E27FC236}">
                  <a16:creationId xmlns:a16="http://schemas.microsoft.com/office/drawing/2014/main" id="{CFCB48AC-7C14-A5E3-F770-632FCB8FFF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44" name="Picture 35">
              <a:extLst>
                <a:ext uri="{FF2B5EF4-FFF2-40B4-BE49-F238E27FC236}">
                  <a16:creationId xmlns:a16="http://schemas.microsoft.com/office/drawing/2014/main" id="{FBC06A43-BA16-6AAB-2FE4-F21BA0B26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grpSp>
        <p:nvGrpSpPr>
          <p:cNvPr id="45" name="Group 36">
            <a:extLst>
              <a:ext uri="{FF2B5EF4-FFF2-40B4-BE49-F238E27FC236}">
                <a16:creationId xmlns:a16="http://schemas.microsoft.com/office/drawing/2014/main" id="{530CE7A5-F21B-BBA6-04E2-6CAC774AB7DA}"/>
              </a:ext>
            </a:extLst>
          </p:cNvPr>
          <p:cNvGrpSpPr/>
          <p:nvPr/>
        </p:nvGrpSpPr>
        <p:grpSpPr>
          <a:xfrm>
            <a:off x="17318038" y="5250724"/>
            <a:ext cx="3875607" cy="4135106"/>
            <a:chOff x="14174268" y="4384675"/>
            <a:chExt cx="5832475" cy="6223000"/>
          </a:xfrm>
        </p:grpSpPr>
        <p:pic>
          <p:nvPicPr>
            <p:cNvPr id="46" name="Picture Placeholder 4">
              <a:extLst>
                <a:ext uri="{FF2B5EF4-FFF2-40B4-BE49-F238E27FC236}">
                  <a16:creationId xmlns:a16="http://schemas.microsoft.com/office/drawing/2014/main" id="{D86C87E7-4E67-A539-61B4-F7E503F48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47" name="Picture 38">
              <a:extLst>
                <a:ext uri="{FF2B5EF4-FFF2-40B4-BE49-F238E27FC236}">
                  <a16:creationId xmlns:a16="http://schemas.microsoft.com/office/drawing/2014/main" id="{10A5E5CE-2375-4BEA-1C4B-22CAE71A3F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48" name="Picture 39">
              <a:extLst>
                <a:ext uri="{FF2B5EF4-FFF2-40B4-BE49-F238E27FC236}">
                  <a16:creationId xmlns:a16="http://schemas.microsoft.com/office/drawing/2014/main" id="{48005A24-FF15-1FDA-D0D3-6EED89A59A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49" name="Picture 40">
              <a:extLst>
                <a:ext uri="{FF2B5EF4-FFF2-40B4-BE49-F238E27FC236}">
                  <a16:creationId xmlns:a16="http://schemas.microsoft.com/office/drawing/2014/main" id="{B3D8DFF1-05C5-BA9C-D405-4DCB156B57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50" name="Picture 41">
              <a:extLst>
                <a:ext uri="{FF2B5EF4-FFF2-40B4-BE49-F238E27FC236}">
                  <a16:creationId xmlns:a16="http://schemas.microsoft.com/office/drawing/2014/main" id="{0337924B-3897-83CA-0F33-21384BB66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pic>
        <p:nvPicPr>
          <p:cNvPr id="51" name="Picture 43">
            <a:extLst>
              <a:ext uri="{FF2B5EF4-FFF2-40B4-BE49-F238E27FC236}">
                <a16:creationId xmlns:a16="http://schemas.microsoft.com/office/drawing/2014/main" id="{3F68410B-EF75-74A4-CA97-8578C8298D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2113298" y="5287749"/>
            <a:ext cx="2233124" cy="983359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9CA1D54-A1A0-A573-DF1A-D883C5C2BE08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03E89450-5AC8-B6B8-DC3A-069E89065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D712DFE6-031D-E9D6-90C8-BF983CF4C4FC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5666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ACE444F-9BBF-C254-A6E8-B8EDC1C812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Всё, о чем говорю дальше, — верно </a:t>
            </a:r>
            <a:br>
              <a:rPr lang="ru-RU" dirty="0"/>
            </a:br>
            <a:r>
              <a:rPr lang="ru-RU" dirty="0"/>
              <a:t>сегодня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5AC53E-C130-89CD-DDCC-24EB94EBB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51100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378D743-0C1A-F90D-2B8E-4BA91E31E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60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79564E-4099-E9AE-4E54-EF2E5047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Обновление </a:t>
            </a:r>
            <a:r>
              <a:rPr lang="en-US" dirty="0"/>
              <a:t>Engines</a:t>
            </a:r>
            <a:endParaRPr lang="ru-RU" dirty="0"/>
          </a:p>
        </p:txBody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CE32081E-3D8A-C56C-5C87-6C1008591432}"/>
              </a:ext>
            </a:extLst>
          </p:cNvPr>
          <p:cNvGrpSpPr/>
          <p:nvPr/>
        </p:nvGrpSpPr>
        <p:grpSpPr>
          <a:xfrm>
            <a:off x="1838631" y="5189869"/>
            <a:ext cx="3875607" cy="4135106"/>
            <a:chOff x="5745263" y="5189869"/>
            <a:chExt cx="3875607" cy="4135106"/>
          </a:xfrm>
        </p:grpSpPr>
        <p:pic>
          <p:nvPicPr>
            <p:cNvPr id="8" name="Picture Placeholder 4">
              <a:extLst>
                <a:ext uri="{FF2B5EF4-FFF2-40B4-BE49-F238E27FC236}">
                  <a16:creationId xmlns:a16="http://schemas.microsoft.com/office/drawing/2014/main" id="{526ACE0D-C9C3-27B7-F164-C5E2D3F7A2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5745263" y="5189869"/>
              <a:ext cx="3875607" cy="4135106"/>
            </a:xfrm>
            <a:prstGeom prst="rect">
              <a:avLst/>
            </a:prstGeom>
          </p:spPr>
        </p:pic>
        <p:pic>
          <p:nvPicPr>
            <p:cNvPr id="9" name="Picture 20">
              <a:extLst>
                <a:ext uri="{FF2B5EF4-FFF2-40B4-BE49-F238E27FC236}">
                  <a16:creationId xmlns:a16="http://schemas.microsoft.com/office/drawing/2014/main" id="{036A85CE-C091-D754-3C94-92BC2F90A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6023822" y="5202020"/>
              <a:ext cx="2233124" cy="983359"/>
            </a:xfrm>
            <a:prstGeom prst="rect">
              <a:avLst/>
            </a:prstGeom>
          </p:spPr>
        </p:pic>
      </p:grpSp>
      <p:grpSp>
        <p:nvGrpSpPr>
          <p:cNvPr id="10" name="Group 24">
            <a:extLst>
              <a:ext uri="{FF2B5EF4-FFF2-40B4-BE49-F238E27FC236}">
                <a16:creationId xmlns:a16="http://schemas.microsoft.com/office/drawing/2014/main" id="{9088479B-4BEB-088E-3592-3DE80D411FAE}"/>
              </a:ext>
            </a:extLst>
          </p:cNvPr>
          <p:cNvGrpSpPr/>
          <p:nvPr/>
        </p:nvGrpSpPr>
        <p:grpSpPr>
          <a:xfrm>
            <a:off x="9631363" y="5189869"/>
            <a:ext cx="3875607" cy="4135106"/>
            <a:chOff x="14174268" y="4384675"/>
            <a:chExt cx="5832475" cy="6223000"/>
          </a:xfrm>
        </p:grpSpPr>
        <p:pic>
          <p:nvPicPr>
            <p:cNvPr id="11" name="Picture Placeholder 4">
              <a:extLst>
                <a:ext uri="{FF2B5EF4-FFF2-40B4-BE49-F238E27FC236}">
                  <a16:creationId xmlns:a16="http://schemas.microsoft.com/office/drawing/2014/main" id="{69695BCC-FF0D-9256-AE6A-24F697A79D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12" name="Picture 26">
              <a:extLst>
                <a:ext uri="{FF2B5EF4-FFF2-40B4-BE49-F238E27FC236}">
                  <a16:creationId xmlns:a16="http://schemas.microsoft.com/office/drawing/2014/main" id="{53A12871-D7DE-6ABB-1F75-08090ABA1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13" name="Picture 27">
              <a:extLst>
                <a:ext uri="{FF2B5EF4-FFF2-40B4-BE49-F238E27FC236}">
                  <a16:creationId xmlns:a16="http://schemas.microsoft.com/office/drawing/2014/main" id="{D3CA7C53-05E3-4C31-E679-B6B94F1486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14" name="Picture 28">
              <a:extLst>
                <a:ext uri="{FF2B5EF4-FFF2-40B4-BE49-F238E27FC236}">
                  <a16:creationId xmlns:a16="http://schemas.microsoft.com/office/drawing/2014/main" id="{BE45EA8B-F941-34F7-5978-912F4AF1B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347751C5-4981-523E-336C-45BBA72C4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grpSp>
        <p:nvGrpSpPr>
          <p:cNvPr id="16" name="Group 30">
            <a:extLst>
              <a:ext uri="{FF2B5EF4-FFF2-40B4-BE49-F238E27FC236}">
                <a16:creationId xmlns:a16="http://schemas.microsoft.com/office/drawing/2014/main" id="{E230BB27-8D1B-7984-B230-E70F8628D44C}"/>
              </a:ext>
            </a:extLst>
          </p:cNvPr>
          <p:cNvGrpSpPr/>
          <p:nvPr/>
        </p:nvGrpSpPr>
        <p:grpSpPr>
          <a:xfrm>
            <a:off x="13517463" y="5202020"/>
            <a:ext cx="3875607" cy="4135106"/>
            <a:chOff x="14174268" y="4384675"/>
            <a:chExt cx="5832475" cy="6223000"/>
          </a:xfrm>
        </p:grpSpPr>
        <p:pic>
          <p:nvPicPr>
            <p:cNvPr id="17" name="Picture Placeholder 4">
              <a:extLst>
                <a:ext uri="{FF2B5EF4-FFF2-40B4-BE49-F238E27FC236}">
                  <a16:creationId xmlns:a16="http://schemas.microsoft.com/office/drawing/2014/main" id="{6439BE41-BC68-CBDE-4EF9-7068A90ED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18" name="Picture 32">
              <a:extLst>
                <a:ext uri="{FF2B5EF4-FFF2-40B4-BE49-F238E27FC236}">
                  <a16:creationId xmlns:a16="http://schemas.microsoft.com/office/drawing/2014/main" id="{7816FDB9-3BA8-4A5A-8C58-D9A753BC7F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19" name="Picture 33">
              <a:extLst>
                <a:ext uri="{FF2B5EF4-FFF2-40B4-BE49-F238E27FC236}">
                  <a16:creationId xmlns:a16="http://schemas.microsoft.com/office/drawing/2014/main" id="{01AAD53C-3851-C446-3BEF-8374831FFC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20" name="Picture 34">
              <a:extLst>
                <a:ext uri="{FF2B5EF4-FFF2-40B4-BE49-F238E27FC236}">
                  <a16:creationId xmlns:a16="http://schemas.microsoft.com/office/drawing/2014/main" id="{76219791-B102-28DE-119B-8374CD6C47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21" name="Picture 35">
              <a:extLst>
                <a:ext uri="{FF2B5EF4-FFF2-40B4-BE49-F238E27FC236}">
                  <a16:creationId xmlns:a16="http://schemas.microsoft.com/office/drawing/2014/main" id="{FD346722-FD33-7185-5BAC-CE3E875F8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grpSp>
        <p:nvGrpSpPr>
          <p:cNvPr id="22" name="Group 36">
            <a:extLst>
              <a:ext uri="{FF2B5EF4-FFF2-40B4-BE49-F238E27FC236}">
                <a16:creationId xmlns:a16="http://schemas.microsoft.com/office/drawing/2014/main" id="{82758FE1-6B06-532C-4324-83ED9591C348}"/>
              </a:ext>
            </a:extLst>
          </p:cNvPr>
          <p:cNvGrpSpPr/>
          <p:nvPr/>
        </p:nvGrpSpPr>
        <p:grpSpPr>
          <a:xfrm>
            <a:off x="17318038" y="5250724"/>
            <a:ext cx="3875607" cy="4135106"/>
            <a:chOff x="14174268" y="4384675"/>
            <a:chExt cx="5832475" cy="6223000"/>
          </a:xfrm>
        </p:grpSpPr>
        <p:pic>
          <p:nvPicPr>
            <p:cNvPr id="23" name="Picture Placeholder 4">
              <a:extLst>
                <a:ext uri="{FF2B5EF4-FFF2-40B4-BE49-F238E27FC236}">
                  <a16:creationId xmlns:a16="http://schemas.microsoft.com/office/drawing/2014/main" id="{5E189EA5-A1E0-2CF1-FEE4-7DFF31004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24" name="Picture 38">
              <a:extLst>
                <a:ext uri="{FF2B5EF4-FFF2-40B4-BE49-F238E27FC236}">
                  <a16:creationId xmlns:a16="http://schemas.microsoft.com/office/drawing/2014/main" id="{7B015858-D943-CB34-62BC-775274D53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25" name="Picture 39">
              <a:extLst>
                <a:ext uri="{FF2B5EF4-FFF2-40B4-BE49-F238E27FC236}">
                  <a16:creationId xmlns:a16="http://schemas.microsoft.com/office/drawing/2014/main" id="{24AC53D3-D78E-77AA-BA43-552D02B327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26" name="Picture 40">
              <a:extLst>
                <a:ext uri="{FF2B5EF4-FFF2-40B4-BE49-F238E27FC236}">
                  <a16:creationId xmlns:a16="http://schemas.microsoft.com/office/drawing/2014/main" id="{710C0B7C-1B8B-A889-BE38-EBFEEABFBE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27" name="Picture 41">
              <a:extLst>
                <a:ext uri="{FF2B5EF4-FFF2-40B4-BE49-F238E27FC236}">
                  <a16:creationId xmlns:a16="http://schemas.microsoft.com/office/drawing/2014/main" id="{A6E33E20-84F3-945D-A71F-5981AA6F9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37C62E8A-70AC-E856-72FB-8691086EAE70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BB9B24E4-BC13-037F-C9EA-586DB9C795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FE6AB56D-23E4-0EF8-28C1-840A1AE9F449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23214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378D743-0C1A-F90D-2B8E-4BA91E31E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61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79564E-4099-E9AE-4E54-EF2E5047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Обновление </a:t>
            </a:r>
            <a:r>
              <a:rPr lang="en-US" dirty="0"/>
              <a:t>Engines</a:t>
            </a:r>
            <a:endParaRPr lang="ru-RU" dirty="0"/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FD2AE130-FE38-5247-E576-0A31DBD260C3}"/>
              </a:ext>
            </a:extLst>
          </p:cNvPr>
          <p:cNvGrpSpPr/>
          <p:nvPr/>
        </p:nvGrpSpPr>
        <p:grpSpPr>
          <a:xfrm>
            <a:off x="1838631" y="5189869"/>
            <a:ext cx="3875607" cy="4135106"/>
            <a:chOff x="5745263" y="5189869"/>
            <a:chExt cx="3875607" cy="4135106"/>
          </a:xfrm>
        </p:grpSpPr>
        <p:pic>
          <p:nvPicPr>
            <p:cNvPr id="4" name="Picture Placeholder 4">
              <a:extLst>
                <a:ext uri="{FF2B5EF4-FFF2-40B4-BE49-F238E27FC236}">
                  <a16:creationId xmlns:a16="http://schemas.microsoft.com/office/drawing/2014/main" id="{71460E15-4FB8-F186-014B-EE0F65B48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5745263" y="5189869"/>
              <a:ext cx="3875607" cy="4135106"/>
            </a:xfrm>
            <a:prstGeom prst="rect">
              <a:avLst/>
            </a:prstGeom>
          </p:spPr>
        </p:pic>
        <p:pic>
          <p:nvPicPr>
            <p:cNvPr id="6" name="Picture 20">
              <a:extLst>
                <a:ext uri="{FF2B5EF4-FFF2-40B4-BE49-F238E27FC236}">
                  <a16:creationId xmlns:a16="http://schemas.microsoft.com/office/drawing/2014/main" id="{D36B2FE6-FB7C-94EE-158F-062A8C09C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6023822" y="5202020"/>
              <a:ext cx="2233124" cy="983359"/>
            </a:xfrm>
            <a:prstGeom prst="rect">
              <a:avLst/>
            </a:prstGeom>
          </p:spPr>
        </p:pic>
      </p:grpSp>
      <p:grpSp>
        <p:nvGrpSpPr>
          <p:cNvPr id="28" name="Group 24">
            <a:extLst>
              <a:ext uri="{FF2B5EF4-FFF2-40B4-BE49-F238E27FC236}">
                <a16:creationId xmlns:a16="http://schemas.microsoft.com/office/drawing/2014/main" id="{C524DD72-B2AB-2262-789C-BC29C8846432}"/>
              </a:ext>
            </a:extLst>
          </p:cNvPr>
          <p:cNvGrpSpPr/>
          <p:nvPr/>
        </p:nvGrpSpPr>
        <p:grpSpPr>
          <a:xfrm>
            <a:off x="9631363" y="5189869"/>
            <a:ext cx="3875607" cy="4135106"/>
            <a:chOff x="14174268" y="4384675"/>
            <a:chExt cx="5832475" cy="6223000"/>
          </a:xfrm>
        </p:grpSpPr>
        <p:pic>
          <p:nvPicPr>
            <p:cNvPr id="29" name="Picture Placeholder 4">
              <a:extLst>
                <a:ext uri="{FF2B5EF4-FFF2-40B4-BE49-F238E27FC236}">
                  <a16:creationId xmlns:a16="http://schemas.microsoft.com/office/drawing/2014/main" id="{E39B253D-7D84-933D-EAA4-12665E4C7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30" name="Picture 26">
              <a:extLst>
                <a:ext uri="{FF2B5EF4-FFF2-40B4-BE49-F238E27FC236}">
                  <a16:creationId xmlns:a16="http://schemas.microsoft.com/office/drawing/2014/main" id="{D86131AC-DD24-40AE-5B81-12DD4FD03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31" name="Picture 27">
              <a:extLst>
                <a:ext uri="{FF2B5EF4-FFF2-40B4-BE49-F238E27FC236}">
                  <a16:creationId xmlns:a16="http://schemas.microsoft.com/office/drawing/2014/main" id="{8575FD30-E240-254C-F46E-8A0F6A38B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32" name="Picture 28">
              <a:extLst>
                <a:ext uri="{FF2B5EF4-FFF2-40B4-BE49-F238E27FC236}">
                  <a16:creationId xmlns:a16="http://schemas.microsoft.com/office/drawing/2014/main" id="{06443C05-318A-0C6E-AD1A-70F1A4402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33" name="Picture 29">
              <a:extLst>
                <a:ext uri="{FF2B5EF4-FFF2-40B4-BE49-F238E27FC236}">
                  <a16:creationId xmlns:a16="http://schemas.microsoft.com/office/drawing/2014/main" id="{C2185A41-370C-CA4D-11CA-3BD49B6E0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grpSp>
        <p:nvGrpSpPr>
          <p:cNvPr id="34" name="Group 30">
            <a:extLst>
              <a:ext uri="{FF2B5EF4-FFF2-40B4-BE49-F238E27FC236}">
                <a16:creationId xmlns:a16="http://schemas.microsoft.com/office/drawing/2014/main" id="{C53613A3-7CC0-3BAC-6CA2-1B563A84E9CC}"/>
              </a:ext>
            </a:extLst>
          </p:cNvPr>
          <p:cNvGrpSpPr/>
          <p:nvPr/>
        </p:nvGrpSpPr>
        <p:grpSpPr>
          <a:xfrm>
            <a:off x="13517463" y="5202020"/>
            <a:ext cx="3875607" cy="4135106"/>
            <a:chOff x="14174268" y="4384675"/>
            <a:chExt cx="5832475" cy="6223000"/>
          </a:xfrm>
        </p:grpSpPr>
        <p:pic>
          <p:nvPicPr>
            <p:cNvPr id="35" name="Picture Placeholder 4">
              <a:extLst>
                <a:ext uri="{FF2B5EF4-FFF2-40B4-BE49-F238E27FC236}">
                  <a16:creationId xmlns:a16="http://schemas.microsoft.com/office/drawing/2014/main" id="{BFB81738-2498-D598-A5C3-71FCAE17B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36" name="Picture 32">
              <a:extLst>
                <a:ext uri="{FF2B5EF4-FFF2-40B4-BE49-F238E27FC236}">
                  <a16:creationId xmlns:a16="http://schemas.microsoft.com/office/drawing/2014/main" id="{022F57A5-F3DF-FA39-D463-3C3095A1F4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37" name="Picture 33">
              <a:extLst>
                <a:ext uri="{FF2B5EF4-FFF2-40B4-BE49-F238E27FC236}">
                  <a16:creationId xmlns:a16="http://schemas.microsoft.com/office/drawing/2014/main" id="{2ACCEDDF-FC2E-6368-1095-840519F21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38" name="Picture 34">
              <a:extLst>
                <a:ext uri="{FF2B5EF4-FFF2-40B4-BE49-F238E27FC236}">
                  <a16:creationId xmlns:a16="http://schemas.microsoft.com/office/drawing/2014/main" id="{4D0C6E96-9AC8-6065-869C-55B51DD5D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39" name="Picture 35">
              <a:extLst>
                <a:ext uri="{FF2B5EF4-FFF2-40B4-BE49-F238E27FC236}">
                  <a16:creationId xmlns:a16="http://schemas.microsoft.com/office/drawing/2014/main" id="{FA0D7452-40A6-116E-0662-7054924517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grpSp>
        <p:nvGrpSpPr>
          <p:cNvPr id="40" name="Group 36">
            <a:extLst>
              <a:ext uri="{FF2B5EF4-FFF2-40B4-BE49-F238E27FC236}">
                <a16:creationId xmlns:a16="http://schemas.microsoft.com/office/drawing/2014/main" id="{E612BDC0-006F-0624-E96D-88501A14BD1E}"/>
              </a:ext>
            </a:extLst>
          </p:cNvPr>
          <p:cNvGrpSpPr/>
          <p:nvPr/>
        </p:nvGrpSpPr>
        <p:grpSpPr>
          <a:xfrm>
            <a:off x="17318038" y="5250724"/>
            <a:ext cx="3875607" cy="4135106"/>
            <a:chOff x="14174268" y="4384675"/>
            <a:chExt cx="5832475" cy="6223000"/>
          </a:xfrm>
        </p:grpSpPr>
        <p:pic>
          <p:nvPicPr>
            <p:cNvPr id="41" name="Picture Placeholder 4">
              <a:extLst>
                <a:ext uri="{FF2B5EF4-FFF2-40B4-BE49-F238E27FC236}">
                  <a16:creationId xmlns:a16="http://schemas.microsoft.com/office/drawing/2014/main" id="{21B51DB6-29AD-69C3-F65E-9FE8DC463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42" name="Picture 38">
              <a:extLst>
                <a:ext uri="{FF2B5EF4-FFF2-40B4-BE49-F238E27FC236}">
                  <a16:creationId xmlns:a16="http://schemas.microsoft.com/office/drawing/2014/main" id="{630E53B6-B8BD-56F6-FE1B-E15988A8F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43" name="Picture 39">
              <a:extLst>
                <a:ext uri="{FF2B5EF4-FFF2-40B4-BE49-F238E27FC236}">
                  <a16:creationId xmlns:a16="http://schemas.microsoft.com/office/drawing/2014/main" id="{E5444E1D-328E-565B-2CB1-9523BD537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44" name="Picture 40">
              <a:extLst>
                <a:ext uri="{FF2B5EF4-FFF2-40B4-BE49-F238E27FC236}">
                  <a16:creationId xmlns:a16="http://schemas.microsoft.com/office/drawing/2014/main" id="{39BFB8D9-8683-A5FE-498D-5C369AE37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45" name="Picture 41">
              <a:extLst>
                <a:ext uri="{FF2B5EF4-FFF2-40B4-BE49-F238E27FC236}">
                  <a16:creationId xmlns:a16="http://schemas.microsoft.com/office/drawing/2014/main" id="{16FF417A-9070-45A5-02F0-42E3C76FCE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pic>
        <p:nvPicPr>
          <p:cNvPr id="46" name="Picture 13">
            <a:extLst>
              <a:ext uri="{FF2B5EF4-FFF2-40B4-BE49-F238E27FC236}">
                <a16:creationId xmlns:a16="http://schemas.microsoft.com/office/drawing/2014/main" id="{2230DAE8-BBFD-0F54-4507-9962F6145A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3177819" y="6033152"/>
            <a:ext cx="2186754" cy="1104271"/>
          </a:xfrm>
          <a:prstGeom prst="rect">
            <a:avLst/>
          </a:prstGeom>
        </p:spPr>
      </p:pic>
      <p:pic>
        <p:nvPicPr>
          <p:cNvPr id="47" name="Picture 14">
            <a:extLst>
              <a:ext uri="{FF2B5EF4-FFF2-40B4-BE49-F238E27FC236}">
                <a16:creationId xmlns:a16="http://schemas.microsoft.com/office/drawing/2014/main" id="{EE51D631-BC42-9FD4-EA1A-7AE9AEEEC2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3210204" y="7031827"/>
            <a:ext cx="2186754" cy="1104271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793974C-AE85-B357-6717-829AD10F09C9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8AB6A0C-CB02-BD53-7494-C740DEA65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C60D6F46-A4FA-36F4-7F37-3DBC6EECB7E6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09219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378D743-0C1A-F90D-2B8E-4BA91E31E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62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79564E-4099-E9AE-4E54-EF2E5047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выбираем </a:t>
            </a:r>
            <a:r>
              <a:rPr lang="en-US" dirty="0"/>
              <a:t>Engine?</a:t>
            </a:r>
            <a:endParaRPr lang="ru-RU" dirty="0"/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483D43E2-F463-562B-E3BC-590A560A4D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4831867" y="4903646"/>
            <a:ext cx="5832475" cy="6223000"/>
          </a:xfrm>
          <a:prstGeom prst="rect">
            <a:avLst/>
          </a:prstGeom>
        </p:spPr>
      </p:pic>
      <p:pic>
        <p:nvPicPr>
          <p:cNvPr id="8" name="Picture 31">
            <a:extLst>
              <a:ext uri="{FF2B5EF4-FFF2-40B4-BE49-F238E27FC236}">
                <a16:creationId xmlns:a16="http://schemas.microsoft.com/office/drawing/2014/main" id="{B18F1EB2-2006-46F2-899F-F731BD3B70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5237163" y="4981809"/>
            <a:ext cx="3360671" cy="1479876"/>
          </a:xfrm>
          <a:prstGeom prst="rect">
            <a:avLst/>
          </a:prstGeom>
        </p:spPr>
      </p:pic>
      <p:pic>
        <p:nvPicPr>
          <p:cNvPr id="9" name="Picture 32">
            <a:extLst>
              <a:ext uri="{FF2B5EF4-FFF2-40B4-BE49-F238E27FC236}">
                <a16:creationId xmlns:a16="http://schemas.microsoft.com/office/drawing/2014/main" id="{11D5DAB6-BA82-FBFE-3BE0-8623860145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0" t="20425" r="78127" b="72132"/>
          <a:stretch/>
        </p:blipFill>
        <p:spPr>
          <a:xfrm>
            <a:off x="8261881" y="5088236"/>
            <a:ext cx="717811" cy="1020761"/>
          </a:xfrm>
          <a:prstGeom prst="rect">
            <a:avLst/>
          </a:prstGeom>
        </p:spPr>
      </p:pic>
      <p:pic>
        <p:nvPicPr>
          <p:cNvPr id="10" name="Picture 38">
            <a:extLst>
              <a:ext uri="{FF2B5EF4-FFF2-40B4-BE49-F238E27FC236}">
                <a16:creationId xmlns:a16="http://schemas.microsoft.com/office/drawing/2014/main" id="{DA6A3277-09EF-7082-8631-6BC9FFCA31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6996807" y="6468560"/>
            <a:ext cx="2933700" cy="1661838"/>
          </a:xfrm>
          <a:prstGeom prst="rect">
            <a:avLst/>
          </a:prstGeom>
        </p:spPr>
      </p:pic>
      <p:pic>
        <p:nvPicPr>
          <p:cNvPr id="11" name="Picture Placeholder 4">
            <a:extLst>
              <a:ext uri="{FF2B5EF4-FFF2-40B4-BE49-F238E27FC236}">
                <a16:creationId xmlns:a16="http://schemas.microsoft.com/office/drawing/2014/main" id="{8BDD5506-EA8E-B085-088B-CC84EF3E32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12981006" y="4915035"/>
            <a:ext cx="5832475" cy="6223000"/>
          </a:xfrm>
          <a:prstGeom prst="rect">
            <a:avLst/>
          </a:prstGeom>
        </p:spPr>
      </p:pic>
      <p:pic>
        <p:nvPicPr>
          <p:cNvPr id="12" name="Picture 43">
            <a:extLst>
              <a:ext uri="{FF2B5EF4-FFF2-40B4-BE49-F238E27FC236}">
                <a16:creationId xmlns:a16="http://schemas.microsoft.com/office/drawing/2014/main" id="{6EEF8E03-BDD0-086E-0FF9-CFA14E5B00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13427902" y="4991930"/>
            <a:ext cx="3360671" cy="1479876"/>
          </a:xfrm>
          <a:prstGeom prst="rect">
            <a:avLst/>
          </a:prstGeom>
        </p:spPr>
      </p:pic>
      <p:pic>
        <p:nvPicPr>
          <p:cNvPr id="13" name="Picture Placeholder 8">
            <a:extLst>
              <a:ext uri="{FF2B5EF4-FFF2-40B4-BE49-F238E27FC236}">
                <a16:creationId xmlns:a16="http://schemas.microsoft.com/office/drawing/2014/main" id="{49CB5118-C4A2-4792-3E77-7B6D6155A7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33808" r="74476" b="54043"/>
          <a:stretch/>
        </p:blipFill>
        <p:spPr>
          <a:xfrm>
            <a:off x="14760575" y="6435700"/>
            <a:ext cx="3302000" cy="1666391"/>
          </a:xfrm>
          <a:prstGeom prst="rect">
            <a:avLst/>
          </a:prstGeom>
        </p:spPr>
      </p:pic>
      <p:pic>
        <p:nvPicPr>
          <p:cNvPr id="14" name="Picture 33">
            <a:extLst>
              <a:ext uri="{FF2B5EF4-FFF2-40B4-BE49-F238E27FC236}">
                <a16:creationId xmlns:a16="http://schemas.microsoft.com/office/drawing/2014/main" id="{B12101A9-172C-D955-8F41-4F0AD05D94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5" t="19068" r="77605" b="73489"/>
          <a:stretch/>
        </p:blipFill>
        <p:spPr>
          <a:xfrm>
            <a:off x="16430645" y="4981809"/>
            <a:ext cx="887393" cy="102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195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378D743-0C1A-F90D-2B8E-4BA91E31E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63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79564E-4099-E9AE-4E54-EF2E5047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выбираем </a:t>
            </a:r>
            <a:r>
              <a:rPr lang="en-US" dirty="0"/>
              <a:t>Engine?</a:t>
            </a:r>
            <a:endParaRPr lang="ru-RU" dirty="0"/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04C6C6A0-9538-FFE9-A272-CEE89F35C4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4831867" y="4903646"/>
            <a:ext cx="5832475" cy="6223000"/>
          </a:xfrm>
          <a:prstGeom prst="rect">
            <a:avLst/>
          </a:prstGeom>
        </p:spPr>
      </p:pic>
      <p:pic>
        <p:nvPicPr>
          <p:cNvPr id="4" name="Picture 31">
            <a:extLst>
              <a:ext uri="{FF2B5EF4-FFF2-40B4-BE49-F238E27FC236}">
                <a16:creationId xmlns:a16="http://schemas.microsoft.com/office/drawing/2014/main" id="{40DBDF5C-A160-011D-1C2F-743F4FA5E0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5237163" y="4981809"/>
            <a:ext cx="3360671" cy="1479876"/>
          </a:xfrm>
          <a:prstGeom prst="rect">
            <a:avLst/>
          </a:prstGeom>
        </p:spPr>
      </p:pic>
      <p:pic>
        <p:nvPicPr>
          <p:cNvPr id="6" name="Picture 32">
            <a:extLst>
              <a:ext uri="{FF2B5EF4-FFF2-40B4-BE49-F238E27FC236}">
                <a16:creationId xmlns:a16="http://schemas.microsoft.com/office/drawing/2014/main" id="{170A5C44-6D4F-96B0-F984-60D9F549D2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0" t="20425" r="78127" b="72132"/>
          <a:stretch/>
        </p:blipFill>
        <p:spPr>
          <a:xfrm>
            <a:off x="8261881" y="5088236"/>
            <a:ext cx="717811" cy="1020761"/>
          </a:xfrm>
          <a:prstGeom prst="rect">
            <a:avLst/>
          </a:prstGeom>
        </p:spPr>
      </p:pic>
      <p:pic>
        <p:nvPicPr>
          <p:cNvPr id="15" name="Picture 38">
            <a:extLst>
              <a:ext uri="{FF2B5EF4-FFF2-40B4-BE49-F238E27FC236}">
                <a16:creationId xmlns:a16="http://schemas.microsoft.com/office/drawing/2014/main" id="{A972800F-9DCE-00BF-FDC2-793AD36E03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6996807" y="6468560"/>
            <a:ext cx="2933700" cy="1661838"/>
          </a:xfrm>
          <a:prstGeom prst="rect">
            <a:avLst/>
          </a:prstGeom>
        </p:spPr>
      </p:pic>
      <p:pic>
        <p:nvPicPr>
          <p:cNvPr id="16" name="Picture Placeholder 4">
            <a:extLst>
              <a:ext uri="{FF2B5EF4-FFF2-40B4-BE49-F238E27FC236}">
                <a16:creationId xmlns:a16="http://schemas.microsoft.com/office/drawing/2014/main" id="{120AD0CE-5140-685C-BACE-8E45364AAF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12981006" y="4915035"/>
            <a:ext cx="5832475" cy="6223000"/>
          </a:xfrm>
          <a:prstGeom prst="rect">
            <a:avLst/>
          </a:prstGeom>
        </p:spPr>
      </p:pic>
      <p:pic>
        <p:nvPicPr>
          <p:cNvPr id="17" name="Picture 43">
            <a:extLst>
              <a:ext uri="{FF2B5EF4-FFF2-40B4-BE49-F238E27FC236}">
                <a16:creationId xmlns:a16="http://schemas.microsoft.com/office/drawing/2014/main" id="{1E02CA82-5F86-4FE9-BB29-A0E2289334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13427902" y="4991930"/>
            <a:ext cx="3360671" cy="1479876"/>
          </a:xfrm>
          <a:prstGeom prst="rect">
            <a:avLst/>
          </a:prstGeom>
        </p:spPr>
      </p:pic>
      <p:pic>
        <p:nvPicPr>
          <p:cNvPr id="18" name="Picture Placeholder 8">
            <a:extLst>
              <a:ext uri="{FF2B5EF4-FFF2-40B4-BE49-F238E27FC236}">
                <a16:creationId xmlns:a16="http://schemas.microsoft.com/office/drawing/2014/main" id="{6A76CAE6-89FA-5AF3-BA1A-4A9397BD15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33808" r="74476" b="54043"/>
          <a:stretch/>
        </p:blipFill>
        <p:spPr>
          <a:xfrm>
            <a:off x="14760575" y="6435700"/>
            <a:ext cx="3302000" cy="1666391"/>
          </a:xfrm>
          <a:prstGeom prst="rect">
            <a:avLst/>
          </a:prstGeom>
        </p:spPr>
      </p:pic>
      <p:pic>
        <p:nvPicPr>
          <p:cNvPr id="19" name="Picture 33">
            <a:extLst>
              <a:ext uri="{FF2B5EF4-FFF2-40B4-BE49-F238E27FC236}">
                <a16:creationId xmlns:a16="http://schemas.microsoft.com/office/drawing/2014/main" id="{7BA7DFDB-3726-33BD-3098-E0C63BE54B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5" t="19068" r="77605" b="73489"/>
          <a:stretch/>
        </p:blipFill>
        <p:spPr>
          <a:xfrm>
            <a:off x="16430645" y="4981809"/>
            <a:ext cx="887393" cy="1020762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0258751E-6453-6B12-85EE-9EBACE825F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" t="17106" r="70482" b="33646"/>
          <a:stretch/>
        </p:blipFill>
        <p:spPr>
          <a:xfrm>
            <a:off x="4768460" y="4724684"/>
            <a:ext cx="5895882" cy="6754814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9C6B51DC-BCDA-C438-EE1B-DC1490BCE26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6640095" y="7386649"/>
            <a:ext cx="3357980" cy="110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195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378D743-0C1A-F90D-2B8E-4BA91E31E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64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79564E-4099-E9AE-4E54-EF2E5047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выбираем </a:t>
            </a:r>
            <a:r>
              <a:rPr lang="en-US" dirty="0"/>
              <a:t>Engine?</a:t>
            </a:r>
            <a:endParaRPr lang="ru-RU" dirty="0"/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BA9BDA56-32E6-6164-FE0C-37A49DB5EA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4831867" y="4903646"/>
            <a:ext cx="5832475" cy="6223000"/>
          </a:xfrm>
          <a:prstGeom prst="rect">
            <a:avLst/>
          </a:prstGeom>
        </p:spPr>
      </p:pic>
      <p:pic>
        <p:nvPicPr>
          <p:cNvPr id="8" name="Picture 31">
            <a:extLst>
              <a:ext uri="{FF2B5EF4-FFF2-40B4-BE49-F238E27FC236}">
                <a16:creationId xmlns:a16="http://schemas.microsoft.com/office/drawing/2014/main" id="{534E5DAD-8CF5-4723-A0E9-747E460E3C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5237163" y="4981809"/>
            <a:ext cx="3360671" cy="1479876"/>
          </a:xfrm>
          <a:prstGeom prst="rect">
            <a:avLst/>
          </a:prstGeom>
        </p:spPr>
      </p:pic>
      <p:pic>
        <p:nvPicPr>
          <p:cNvPr id="9" name="Picture 32">
            <a:extLst>
              <a:ext uri="{FF2B5EF4-FFF2-40B4-BE49-F238E27FC236}">
                <a16:creationId xmlns:a16="http://schemas.microsoft.com/office/drawing/2014/main" id="{ABD3779A-08DD-1CFB-7593-9DC3011A1F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0" t="20425" r="78127" b="72132"/>
          <a:stretch/>
        </p:blipFill>
        <p:spPr>
          <a:xfrm>
            <a:off x="8261881" y="5088236"/>
            <a:ext cx="717811" cy="1020761"/>
          </a:xfrm>
          <a:prstGeom prst="rect">
            <a:avLst/>
          </a:prstGeom>
        </p:spPr>
      </p:pic>
      <p:pic>
        <p:nvPicPr>
          <p:cNvPr id="10" name="Picture 38">
            <a:extLst>
              <a:ext uri="{FF2B5EF4-FFF2-40B4-BE49-F238E27FC236}">
                <a16:creationId xmlns:a16="http://schemas.microsoft.com/office/drawing/2014/main" id="{300E48B5-B1A9-4E8A-691F-59371A0674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6996807" y="6468560"/>
            <a:ext cx="2933700" cy="1661838"/>
          </a:xfrm>
          <a:prstGeom prst="rect">
            <a:avLst/>
          </a:prstGeom>
        </p:spPr>
      </p:pic>
      <p:pic>
        <p:nvPicPr>
          <p:cNvPr id="11" name="Picture Placeholder 4">
            <a:extLst>
              <a:ext uri="{FF2B5EF4-FFF2-40B4-BE49-F238E27FC236}">
                <a16:creationId xmlns:a16="http://schemas.microsoft.com/office/drawing/2014/main" id="{17965577-F8F4-6E26-54F2-A759908DAB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12981006" y="4915035"/>
            <a:ext cx="5832475" cy="6223000"/>
          </a:xfrm>
          <a:prstGeom prst="rect">
            <a:avLst/>
          </a:prstGeom>
        </p:spPr>
      </p:pic>
      <p:pic>
        <p:nvPicPr>
          <p:cNvPr id="12" name="Picture 43">
            <a:extLst>
              <a:ext uri="{FF2B5EF4-FFF2-40B4-BE49-F238E27FC236}">
                <a16:creationId xmlns:a16="http://schemas.microsoft.com/office/drawing/2014/main" id="{6E2E1942-D4A3-517C-E2DF-3470ECA36D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13427902" y="4991930"/>
            <a:ext cx="3360671" cy="1479876"/>
          </a:xfrm>
          <a:prstGeom prst="rect">
            <a:avLst/>
          </a:prstGeom>
        </p:spPr>
      </p:pic>
      <p:pic>
        <p:nvPicPr>
          <p:cNvPr id="13" name="Picture 33">
            <a:extLst>
              <a:ext uri="{FF2B5EF4-FFF2-40B4-BE49-F238E27FC236}">
                <a16:creationId xmlns:a16="http://schemas.microsoft.com/office/drawing/2014/main" id="{0D0E37CD-4E86-CE21-6F8D-CE2D3AF824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5" t="19068" r="77605" b="73489"/>
          <a:stretch/>
        </p:blipFill>
        <p:spPr>
          <a:xfrm>
            <a:off x="16430645" y="4981809"/>
            <a:ext cx="887393" cy="1020762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8F7E5D76-2496-F397-63BF-CF27E03A24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7065963" y="7976072"/>
            <a:ext cx="2933700" cy="1661838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0D92C716-8663-907F-F32E-182774EDC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15108237" y="7974001"/>
            <a:ext cx="2933700" cy="1661838"/>
          </a:xfrm>
          <a:prstGeom prst="rect">
            <a:avLst/>
          </a:prstGeom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B481F2FF-CBB5-9FDB-4C8A-C7BE9C7CCB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15122525" y="6481927"/>
            <a:ext cx="2933700" cy="166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109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378D743-0C1A-F90D-2B8E-4BA91E31E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65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79564E-4099-E9AE-4E54-EF2E5047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выбираем </a:t>
            </a:r>
            <a:r>
              <a:rPr lang="en-US" dirty="0"/>
              <a:t>Engine?</a:t>
            </a:r>
            <a:endParaRPr lang="ru-RU" dirty="0"/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98B50877-602D-D03C-D9C2-7936377A1D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4831867" y="4903646"/>
            <a:ext cx="5832475" cy="6223000"/>
          </a:xfrm>
          <a:prstGeom prst="rect">
            <a:avLst/>
          </a:prstGeom>
        </p:spPr>
      </p:pic>
      <p:pic>
        <p:nvPicPr>
          <p:cNvPr id="4" name="Picture 31">
            <a:extLst>
              <a:ext uri="{FF2B5EF4-FFF2-40B4-BE49-F238E27FC236}">
                <a16:creationId xmlns:a16="http://schemas.microsoft.com/office/drawing/2014/main" id="{A622CC85-3777-78BB-E5B4-8F34E98483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5237163" y="4981809"/>
            <a:ext cx="3360671" cy="1479876"/>
          </a:xfrm>
          <a:prstGeom prst="rect">
            <a:avLst/>
          </a:prstGeom>
        </p:spPr>
      </p:pic>
      <p:pic>
        <p:nvPicPr>
          <p:cNvPr id="6" name="Picture 32">
            <a:extLst>
              <a:ext uri="{FF2B5EF4-FFF2-40B4-BE49-F238E27FC236}">
                <a16:creationId xmlns:a16="http://schemas.microsoft.com/office/drawing/2014/main" id="{4CE8B0B2-5235-8DC7-812B-090D658057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0" t="20425" r="78127" b="72132"/>
          <a:stretch/>
        </p:blipFill>
        <p:spPr>
          <a:xfrm>
            <a:off x="8261881" y="5088236"/>
            <a:ext cx="717811" cy="1020761"/>
          </a:xfrm>
          <a:prstGeom prst="rect">
            <a:avLst/>
          </a:prstGeom>
        </p:spPr>
      </p:pic>
      <p:pic>
        <p:nvPicPr>
          <p:cNvPr id="15" name="Picture 38">
            <a:extLst>
              <a:ext uri="{FF2B5EF4-FFF2-40B4-BE49-F238E27FC236}">
                <a16:creationId xmlns:a16="http://schemas.microsoft.com/office/drawing/2014/main" id="{108CFE68-1428-6067-D3BF-2F02319DD1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6996807" y="6468560"/>
            <a:ext cx="2933700" cy="1661838"/>
          </a:xfrm>
          <a:prstGeom prst="rect">
            <a:avLst/>
          </a:prstGeom>
        </p:spPr>
      </p:pic>
      <p:pic>
        <p:nvPicPr>
          <p:cNvPr id="16" name="Picture Placeholder 4">
            <a:extLst>
              <a:ext uri="{FF2B5EF4-FFF2-40B4-BE49-F238E27FC236}">
                <a16:creationId xmlns:a16="http://schemas.microsoft.com/office/drawing/2014/main" id="{894BE8EF-7293-F727-3FFF-B45F5A26B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12981006" y="4915035"/>
            <a:ext cx="5832475" cy="6223000"/>
          </a:xfrm>
          <a:prstGeom prst="rect">
            <a:avLst/>
          </a:prstGeom>
        </p:spPr>
      </p:pic>
      <p:pic>
        <p:nvPicPr>
          <p:cNvPr id="17" name="Picture 43">
            <a:extLst>
              <a:ext uri="{FF2B5EF4-FFF2-40B4-BE49-F238E27FC236}">
                <a16:creationId xmlns:a16="http://schemas.microsoft.com/office/drawing/2014/main" id="{199ECC7B-6462-5A10-FD8E-2658A000B0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13427902" y="4991930"/>
            <a:ext cx="3360671" cy="1479876"/>
          </a:xfrm>
          <a:prstGeom prst="rect">
            <a:avLst/>
          </a:prstGeom>
        </p:spPr>
      </p:pic>
      <p:pic>
        <p:nvPicPr>
          <p:cNvPr id="18" name="Picture 33">
            <a:extLst>
              <a:ext uri="{FF2B5EF4-FFF2-40B4-BE49-F238E27FC236}">
                <a16:creationId xmlns:a16="http://schemas.microsoft.com/office/drawing/2014/main" id="{2EB6309A-5AA1-3A0E-CB58-4357F76364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5" t="19068" r="77605" b="73489"/>
          <a:stretch/>
        </p:blipFill>
        <p:spPr>
          <a:xfrm>
            <a:off x="16430645" y="4981809"/>
            <a:ext cx="887393" cy="1020762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D0E17FC1-377D-8F21-BF7E-E6F4B3F681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7065963" y="7976072"/>
            <a:ext cx="2933700" cy="1661838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84E30162-18AD-1D35-C3B7-9239F5B45A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15108237" y="7974001"/>
            <a:ext cx="2933700" cy="1661838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FECF87D4-11A1-D419-7D99-A35D8DA3AB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15122525" y="6481927"/>
            <a:ext cx="2933700" cy="1661838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8F6038A2-4571-3BF1-14C5-9A0B6CEFA8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33899" r="88101" b="41046"/>
          <a:stretch/>
        </p:blipFill>
        <p:spPr>
          <a:xfrm>
            <a:off x="13654087" y="6532964"/>
            <a:ext cx="1106488" cy="343652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69EC594-F667-F039-CB87-F029B344E1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t="34454" r="88377" b="52305"/>
          <a:stretch/>
        </p:blipFill>
        <p:spPr>
          <a:xfrm>
            <a:off x="5363871" y="6532964"/>
            <a:ext cx="1100932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603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378D743-0C1A-F90D-2B8E-4BA91E31E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66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79564E-4099-E9AE-4E54-EF2E5047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выбираем </a:t>
            </a:r>
            <a:r>
              <a:rPr lang="en-US" dirty="0"/>
              <a:t>Engine?</a:t>
            </a:r>
            <a:endParaRPr lang="ru-RU" dirty="0"/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FA552B44-6311-D0E5-D7E1-DD5E3D74B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4831867" y="4903646"/>
            <a:ext cx="5832475" cy="6223000"/>
          </a:xfrm>
          <a:prstGeom prst="rect">
            <a:avLst/>
          </a:prstGeom>
        </p:spPr>
      </p:pic>
      <p:pic>
        <p:nvPicPr>
          <p:cNvPr id="8" name="Picture 31">
            <a:extLst>
              <a:ext uri="{FF2B5EF4-FFF2-40B4-BE49-F238E27FC236}">
                <a16:creationId xmlns:a16="http://schemas.microsoft.com/office/drawing/2014/main" id="{E2504671-2DD7-A300-926D-ADB18F6BD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5237163" y="4981809"/>
            <a:ext cx="3360671" cy="1479876"/>
          </a:xfrm>
          <a:prstGeom prst="rect">
            <a:avLst/>
          </a:prstGeom>
        </p:spPr>
      </p:pic>
      <p:pic>
        <p:nvPicPr>
          <p:cNvPr id="9" name="Picture 32">
            <a:extLst>
              <a:ext uri="{FF2B5EF4-FFF2-40B4-BE49-F238E27FC236}">
                <a16:creationId xmlns:a16="http://schemas.microsoft.com/office/drawing/2014/main" id="{76EDCE67-E53B-A7AC-6B89-084745C3E7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0" t="20425" r="78127" b="72132"/>
          <a:stretch/>
        </p:blipFill>
        <p:spPr>
          <a:xfrm>
            <a:off x="8261881" y="5088236"/>
            <a:ext cx="717811" cy="1020761"/>
          </a:xfrm>
          <a:prstGeom prst="rect">
            <a:avLst/>
          </a:prstGeom>
        </p:spPr>
      </p:pic>
      <p:pic>
        <p:nvPicPr>
          <p:cNvPr id="10" name="Picture 38">
            <a:extLst>
              <a:ext uri="{FF2B5EF4-FFF2-40B4-BE49-F238E27FC236}">
                <a16:creationId xmlns:a16="http://schemas.microsoft.com/office/drawing/2014/main" id="{7D4A6AC9-0D97-F38E-320A-0FB5BE5A87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6996807" y="6468560"/>
            <a:ext cx="2933700" cy="1661838"/>
          </a:xfrm>
          <a:prstGeom prst="rect">
            <a:avLst/>
          </a:prstGeom>
        </p:spPr>
      </p:pic>
      <p:pic>
        <p:nvPicPr>
          <p:cNvPr id="11" name="Picture Placeholder 4">
            <a:extLst>
              <a:ext uri="{FF2B5EF4-FFF2-40B4-BE49-F238E27FC236}">
                <a16:creationId xmlns:a16="http://schemas.microsoft.com/office/drawing/2014/main" id="{87EA9A1F-2AA7-F7FB-2863-2DAB2CC04B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12981006" y="4915035"/>
            <a:ext cx="5832475" cy="6223000"/>
          </a:xfrm>
          <a:prstGeom prst="rect">
            <a:avLst/>
          </a:prstGeom>
        </p:spPr>
      </p:pic>
      <p:pic>
        <p:nvPicPr>
          <p:cNvPr id="12" name="Picture 43">
            <a:extLst>
              <a:ext uri="{FF2B5EF4-FFF2-40B4-BE49-F238E27FC236}">
                <a16:creationId xmlns:a16="http://schemas.microsoft.com/office/drawing/2014/main" id="{0C830B35-DFE5-2D63-C06C-A2654492A1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13427902" y="4991930"/>
            <a:ext cx="3360671" cy="1479876"/>
          </a:xfrm>
          <a:prstGeom prst="rect">
            <a:avLst/>
          </a:prstGeom>
        </p:spPr>
      </p:pic>
      <p:pic>
        <p:nvPicPr>
          <p:cNvPr id="13" name="Picture 33">
            <a:extLst>
              <a:ext uri="{FF2B5EF4-FFF2-40B4-BE49-F238E27FC236}">
                <a16:creationId xmlns:a16="http://schemas.microsoft.com/office/drawing/2014/main" id="{D1ED991C-EC1F-CA50-E9A2-46FBED446B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5" t="19068" r="77605" b="73489"/>
          <a:stretch/>
        </p:blipFill>
        <p:spPr>
          <a:xfrm>
            <a:off x="16430645" y="4981809"/>
            <a:ext cx="887393" cy="1020762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C17484F7-EC51-848F-3512-282C1180FB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7065963" y="7976072"/>
            <a:ext cx="2933700" cy="1661838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1DD81875-13A3-F12B-0032-8C01E2CD05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15108237" y="7974001"/>
            <a:ext cx="2933700" cy="1661838"/>
          </a:xfrm>
          <a:prstGeom prst="rect">
            <a:avLst/>
          </a:prstGeom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B417C071-51FC-1914-27AC-B9BFD4291B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15122525" y="6481927"/>
            <a:ext cx="2933700" cy="1661838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24B7B241-2CCB-E31B-AE78-9AE395F21C1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33899" r="88101" b="41046"/>
          <a:stretch/>
        </p:blipFill>
        <p:spPr>
          <a:xfrm>
            <a:off x="13654087" y="6532964"/>
            <a:ext cx="1106488" cy="343652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6BC5CA03-DA88-37A7-8DBA-6EF185EE26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t="34454" r="88377" b="52305"/>
          <a:stretch/>
        </p:blipFill>
        <p:spPr>
          <a:xfrm>
            <a:off x="5363871" y="6532964"/>
            <a:ext cx="1100932" cy="1816100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09C96652-7055-25A7-6A8D-1FF829DA886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" t="17106" r="70482" b="33646"/>
          <a:stretch/>
        </p:blipFill>
        <p:spPr>
          <a:xfrm>
            <a:off x="4831867" y="4649128"/>
            <a:ext cx="5895882" cy="6754814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855D5718-5638-CB00-AAE8-107CB9124B0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4200769" y="7578742"/>
            <a:ext cx="3357980" cy="110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051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1108882-2E14-EF53-49D9-F75455437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67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46F7BF-4002-FF4D-1058-C6E4EF7E22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84000" y="1486600"/>
            <a:ext cx="8047363" cy="2347213"/>
          </a:xfrm>
        </p:spPr>
        <p:txBody>
          <a:bodyPr/>
          <a:lstStyle/>
          <a:p>
            <a:r>
              <a:rPr lang="ru-RU" sz="7200" dirty="0">
                <a:solidFill>
                  <a:schemeClr val="bg1"/>
                </a:solidFill>
              </a:rPr>
              <a:t>Как выбираем </a:t>
            </a:r>
            <a:r>
              <a:rPr lang="en-US" sz="7200" dirty="0">
                <a:solidFill>
                  <a:schemeClr val="bg1"/>
                </a:solidFill>
              </a:rPr>
              <a:t>Engine?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1FB001-E014-8FC1-3DC8-A358B0A428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838751" y="1766343"/>
            <a:ext cx="8680385" cy="2347213"/>
          </a:xfrm>
        </p:spPr>
        <p:txBody>
          <a:bodyPr/>
          <a:lstStyle/>
          <a:p>
            <a:pPr marL="0" lvl="2" indent="0">
              <a:buNone/>
            </a:pPr>
            <a:r>
              <a:rPr lang="ru-RU" sz="4800" dirty="0"/>
              <a:t>В </a:t>
            </a:r>
            <a:r>
              <a:rPr lang="ru-RU" sz="4800" b="1" dirty="0">
                <a:solidFill>
                  <a:schemeClr val="accent1"/>
                </a:solidFill>
              </a:rPr>
              <a:t>10% </a:t>
            </a:r>
            <a:r>
              <a:rPr lang="ru-RU" sz="4800" dirty="0"/>
              <a:t>случаев идём создавать новый экземпляр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C37A981-16B2-C0EA-F739-E0D477F54ED2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E7E3AB8-4643-6B6A-7E8A-E4332F29B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4DC6E55B-83CE-A23B-0D13-A8AAE91C2840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79077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68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Функция. </a:t>
            </a:r>
            <a:r>
              <a:rPr lang="ru-RU" dirty="0" err="1"/>
              <a:t>Логи</a:t>
            </a:r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7BD736-FC31-7B1A-CF8A-857266FCE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1" t="1828"/>
          <a:stretch/>
        </p:blipFill>
        <p:spPr>
          <a:xfrm>
            <a:off x="1579563" y="4913313"/>
            <a:ext cx="18009174" cy="756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246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69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Функция. </a:t>
            </a:r>
            <a:r>
              <a:rPr lang="ru-RU" dirty="0" err="1"/>
              <a:t>Логи</a:t>
            </a:r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7BD736-FC31-7B1A-CF8A-857266FCE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1" t="1828"/>
          <a:stretch/>
        </p:blipFill>
        <p:spPr>
          <a:xfrm>
            <a:off x="1579563" y="4913313"/>
            <a:ext cx="18009174" cy="7560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0D698D-2003-003A-3068-C4787F2D00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7792621" y="8128193"/>
            <a:ext cx="7513805" cy="5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04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511FE3-1157-EC40-BDF8-37D3F59B24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3B1EE5-AAB5-3244-AC09-29681AD8E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25" y="1130400"/>
            <a:ext cx="10977563" cy="1887120"/>
          </a:xfrm>
        </p:spPr>
        <p:txBody>
          <a:bodyPr/>
          <a:lstStyle/>
          <a:p>
            <a:r>
              <a:rPr lang="en-US" dirty="0"/>
              <a:t>C</a:t>
            </a:r>
            <a:r>
              <a:rPr lang="ru-RU" dirty="0" err="1"/>
              <a:t>сылки</a:t>
            </a:r>
            <a:endParaRPr lang="x-non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A11A170-BBCB-F340-AFA7-0D97C54ED6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538960" y="11473974"/>
            <a:ext cx="8273416" cy="1095788"/>
          </a:xfrm>
        </p:spPr>
        <p:txBody>
          <a:bodyPr/>
          <a:lstStyle/>
          <a:p>
            <a:r>
              <a:rPr lang="en-US" sz="3600" dirty="0">
                <a:hlinkClick r:id="rId3"/>
              </a:rPr>
              <a:t>https://maxshoshin.ru/dotnext2023.html</a:t>
            </a:r>
            <a:endParaRPr lang="en-US" sz="3600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3D5CB57C-0FC3-4AAC-8AD1-AA5DABBC5373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1587600" y="3781099"/>
            <a:ext cx="10239275" cy="2217365"/>
          </a:xfrm>
        </p:spPr>
        <p:txBody>
          <a:bodyPr/>
          <a:lstStyle/>
          <a:p>
            <a:pPr lvl="2"/>
            <a:r>
              <a:rPr lang="ru-RU" dirty="0"/>
              <a:t>Картинки сгенерированы </a:t>
            </a:r>
            <a:br>
              <a:rPr lang="en-US" dirty="0"/>
            </a:br>
            <a:r>
              <a:rPr lang="ru-RU" dirty="0"/>
              <a:t>с помощью </a:t>
            </a:r>
            <a:r>
              <a:rPr lang="en-US" dirty="0">
                <a:hlinkClick r:id="rId4"/>
              </a:rPr>
              <a:t>shedevrum.ai</a:t>
            </a:r>
            <a:endParaRPr lang="en-US" dirty="0"/>
          </a:p>
          <a:p>
            <a:pPr lvl="2"/>
            <a:r>
              <a:rPr lang="ru-RU" dirty="0"/>
              <a:t>Схемы нарисованы мной</a:t>
            </a:r>
          </a:p>
          <a:p>
            <a:pPr lvl="2"/>
            <a:endParaRPr lang="ru-RU" dirty="0"/>
          </a:p>
          <a:p>
            <a:pPr lvl="2"/>
            <a:endParaRPr lang="ru-RU" dirty="0"/>
          </a:p>
        </p:txBody>
      </p:sp>
      <p:pic>
        <p:nvPicPr>
          <p:cNvPr id="2" name="Graphic 4">
            <a:extLst>
              <a:ext uri="{FF2B5EF4-FFF2-40B4-BE49-F238E27FC236}">
                <a16:creationId xmlns:a16="http://schemas.microsoft.com/office/drawing/2014/main" id="{FE71A2E8-3922-3C9A-666B-7580C02C87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80989" y="2624000"/>
            <a:ext cx="8805600" cy="88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474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70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Функция. </a:t>
            </a:r>
            <a:r>
              <a:rPr lang="ru-RU" dirty="0" err="1"/>
              <a:t>Логи</a:t>
            </a:r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7BD736-FC31-7B1A-CF8A-857266FCE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1" t="1828"/>
          <a:stretch/>
        </p:blipFill>
        <p:spPr>
          <a:xfrm>
            <a:off x="1579563" y="4913313"/>
            <a:ext cx="18009174" cy="7560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0D698D-2003-003A-3068-C4787F2D00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13680410" y="8129552"/>
            <a:ext cx="7513805" cy="5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940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71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Функция. </a:t>
            </a:r>
            <a:r>
              <a:rPr lang="ru-RU" dirty="0" err="1"/>
              <a:t>Логи</a:t>
            </a:r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7BD736-FC31-7B1A-CF8A-857266FCE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1" t="1828"/>
          <a:stretch/>
        </p:blipFill>
        <p:spPr>
          <a:xfrm>
            <a:off x="1579563" y="4913313"/>
            <a:ext cx="18009174" cy="7560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0D698D-2003-003A-3068-C4787F2D00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2117558" y="9317038"/>
            <a:ext cx="7513805" cy="110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058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72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Функция. </a:t>
            </a:r>
            <a:r>
              <a:rPr lang="ru-RU" dirty="0" err="1"/>
              <a:t>Логи</a:t>
            </a:r>
            <a:endParaRPr lang="ru-R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907328-6C84-4EDD-9510-33118E72D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1" t="5364"/>
          <a:stretch/>
        </p:blipFill>
        <p:spPr>
          <a:xfrm>
            <a:off x="1565276" y="4913313"/>
            <a:ext cx="19604766" cy="635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770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73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Функция. </a:t>
            </a:r>
            <a:r>
              <a:rPr lang="ru-RU" dirty="0" err="1"/>
              <a:t>Логи</a:t>
            </a:r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7BD736-FC31-7B1A-CF8A-857266FCE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1" t="1828"/>
          <a:stretch/>
        </p:blipFill>
        <p:spPr>
          <a:xfrm>
            <a:off x="1579563" y="4913313"/>
            <a:ext cx="18009174" cy="7560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0D698D-2003-003A-3068-C4787F2D00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2117558" y="9317038"/>
            <a:ext cx="7513805" cy="110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55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468839-3B69-4D97-8036-3B5EF6DD9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74</a:t>
            </a:fld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E274E2F7-F551-D54C-B461-16DB108B5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2735263"/>
            <a:ext cx="19758751" cy="8217477"/>
          </a:xfrm>
        </p:spPr>
        <p:txBody>
          <a:bodyPr/>
          <a:lstStyle/>
          <a:p>
            <a:endParaRPr lang="ru-RU" dirty="0">
              <a:solidFill>
                <a:srgbClr val="787878"/>
              </a:solidFill>
            </a:endParaRPr>
          </a:p>
          <a:p>
            <a:br>
              <a:rPr lang="en-US" dirty="0">
                <a:solidFill>
                  <a:srgbClr val="787878"/>
                </a:solidFill>
              </a:rPr>
            </a:br>
            <a:r>
              <a:rPr lang="en-US" dirty="0"/>
              <a:t>class Handler </a:t>
            </a:r>
            <a:br>
              <a:rPr lang="en-US" dirty="0"/>
            </a:br>
            <a:r>
              <a:rPr lang="en-US" dirty="0"/>
              <a:t>{</a:t>
            </a:r>
          </a:p>
          <a:p>
            <a:r>
              <a:rPr lang="en-US" dirty="0"/>
              <a:t>    </a:t>
            </a:r>
            <a:r>
              <a:rPr lang="en-US" dirty="0">
                <a:solidFill>
                  <a:srgbClr val="6C95EB"/>
                </a:solidFill>
              </a:rPr>
              <a:t>static</a:t>
            </a:r>
            <a:r>
              <a:rPr lang="en-US" dirty="0">
                <a:solidFill>
                  <a:srgbClr val="787878"/>
                </a:solidFill>
              </a:rPr>
              <a:t> </a:t>
            </a:r>
            <a:r>
              <a:rPr lang="en-US" dirty="0"/>
              <a:t>Handler() { ... }</a:t>
            </a:r>
          </a:p>
          <a:p>
            <a:br>
              <a:rPr lang="en-US" dirty="0"/>
            </a:br>
            <a:r>
              <a:rPr lang="en-US" dirty="0"/>
              <a:t>    private </a:t>
            </a:r>
            <a:r>
              <a:rPr lang="en-US" dirty="0">
                <a:solidFill>
                  <a:srgbClr val="6C95EB"/>
                </a:solidFill>
              </a:rPr>
              <a:t>static</a:t>
            </a:r>
            <a:r>
              <a:rPr lang="en-US" dirty="0">
                <a:solidFill>
                  <a:srgbClr val="787878"/>
                </a:solidFill>
              </a:rPr>
              <a:t> </a:t>
            </a:r>
            <a:r>
              <a:rPr lang="en-US" dirty="0"/>
              <a:t>Foo foo = </a:t>
            </a:r>
            <a:r>
              <a:rPr lang="en-US" dirty="0" err="1"/>
              <a:t>CreateFoo</a:t>
            </a:r>
            <a:r>
              <a:rPr lang="en-US" dirty="0"/>
              <a:t>();</a:t>
            </a:r>
            <a:br>
              <a:rPr lang="en-US" dirty="0"/>
            </a:br>
            <a:r>
              <a:rPr lang="en-US" dirty="0"/>
              <a:t>}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7EF16-AD49-4E86-9303-F2D9913C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6093975" cy="2579507"/>
          </a:xfrm>
        </p:spPr>
        <p:txBody>
          <a:bodyPr/>
          <a:lstStyle/>
          <a:p>
            <a:r>
              <a:rPr lang="ru-RU" dirty="0"/>
              <a:t>Статика включается </a:t>
            </a:r>
            <a:br>
              <a:rPr lang="ru-RU" dirty="0"/>
            </a:br>
            <a:r>
              <a:rPr lang="ru-RU" dirty="0"/>
              <a:t>в холодный старт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7D6080-AFC5-922D-2794-7E5D54B5F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2092498" y="6392863"/>
            <a:ext cx="3365153" cy="565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A18C03-2924-67BA-67FF-00730D8329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4468112" y="7842251"/>
            <a:ext cx="3548837" cy="5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285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1108882-2E14-EF53-49D9-F75455437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75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46F7BF-4002-FF4D-1058-C6E4EF7E22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sz="7200" dirty="0">
                <a:solidFill>
                  <a:schemeClr val="bg1"/>
                </a:solidFill>
              </a:rPr>
              <a:t>Холодный старт — </a:t>
            </a:r>
            <a:br>
              <a:rPr lang="ru-RU" sz="7200" dirty="0">
                <a:solidFill>
                  <a:schemeClr val="bg1"/>
                </a:solidFill>
              </a:rPr>
            </a:br>
            <a:r>
              <a:rPr lang="ru-RU" sz="7200" dirty="0">
                <a:solidFill>
                  <a:schemeClr val="bg1"/>
                </a:solidFill>
              </a:rPr>
              <a:t>время загрузки </a:t>
            </a:r>
            <a:r>
              <a:rPr lang="ru-RU" sz="7200" dirty="0" err="1">
                <a:solidFill>
                  <a:schemeClr val="bg1"/>
                </a:solidFill>
              </a:rPr>
              <a:t>виртуалки</a:t>
            </a:r>
            <a:r>
              <a:rPr lang="ru-RU" sz="7200" dirty="0">
                <a:solidFill>
                  <a:schemeClr val="bg1"/>
                </a:solidFill>
              </a:rPr>
              <a:t>?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D1A8C21-D967-8A74-D5BC-190EDE629BFC}"/>
              </a:ext>
            </a:extLst>
          </p:cNvPr>
          <p:cNvGrpSpPr/>
          <p:nvPr/>
        </p:nvGrpSpPr>
        <p:grpSpPr>
          <a:xfrm>
            <a:off x="12863632" y="3833813"/>
            <a:ext cx="8047363" cy="6727989"/>
            <a:chOff x="13847769" y="2189866"/>
            <a:chExt cx="6236020" cy="5213618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949A5EC-2400-5AB0-EFB5-77E82731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7769" y="2189866"/>
              <a:ext cx="6236020" cy="521361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8BCC03-2816-BFC7-4209-2B908F7A5C1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4966577" y="2189866"/>
              <a:ext cx="4896000" cy="4896000"/>
            </a:xfrm>
            <a:prstGeom prst="ellipse">
              <a:avLst/>
            </a:prstGeom>
            <a:noFill/>
            <a:ln>
              <a:noFill/>
            </a:ln>
          </p:spPr>
          <p:txBody>
            <a:bodyPr wrap="square" lIns="0" tIns="0" rIns="0" bIns="72000" anchor="ctr">
              <a:noAutofit/>
            </a:bodyPr>
            <a:lstStyle/>
            <a:p>
              <a:pPr algn="ctr"/>
              <a:r>
                <a:rPr lang="ru-RU" sz="4800" b="1" dirty="0"/>
                <a:t>На самом деле нет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731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CD47C90-DE28-FEFC-3F99-DDF23263D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8047363" cy="2561331"/>
          </a:xfrm>
        </p:spPr>
        <p:txBody>
          <a:bodyPr/>
          <a:lstStyle/>
          <a:p>
            <a:r>
              <a:rPr lang="ru-RU" dirty="0"/>
              <a:t>Задачи </a:t>
            </a:r>
            <a:br>
              <a:rPr lang="ru-RU" dirty="0"/>
            </a:br>
            <a:r>
              <a:rPr lang="en-US" dirty="0"/>
              <a:t>microVM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E7ECFA-9236-106D-DDDA-605335013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5682" y="5491595"/>
            <a:ext cx="770318" cy="7703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924F96-0F02-821C-93CE-A88D79FD98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62357" y="5491595"/>
            <a:ext cx="770318" cy="770318"/>
          </a:xfrm>
          <a:prstGeom prst="rect">
            <a:avLst/>
          </a:prstGeom>
        </p:spPr>
      </p:pic>
      <p:sp>
        <p:nvSpPr>
          <p:cNvPr id="15" name="Content Placeholder 16">
            <a:extLst>
              <a:ext uri="{FF2B5EF4-FFF2-40B4-BE49-F238E27FC236}">
                <a16:creationId xmlns:a16="http://schemas.microsoft.com/office/drawing/2014/main" id="{EDF46489-DD2B-EFD8-3B83-118512072ABD}"/>
              </a:ext>
            </a:extLst>
          </p:cNvPr>
          <p:cNvSpPr txBox="1">
            <a:spLocks/>
          </p:cNvSpPr>
          <p:nvPr/>
        </p:nvSpPr>
        <p:spPr>
          <a:xfrm>
            <a:off x="1584000" y="6696410"/>
            <a:ext cx="3335471" cy="192203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Char char="▎"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50000"/>
              <a:buFont typeface="Yandex Sans Text Light" panose="02000000000000000000" pitchFamily="2" charset="-52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dirty="0"/>
              <a:t>Изоляция функций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37190323-D355-2048-0B35-9FD6C1CEF742}"/>
              </a:ext>
            </a:extLst>
          </p:cNvPr>
          <p:cNvSpPr txBox="1">
            <a:spLocks/>
          </p:cNvSpPr>
          <p:nvPr/>
        </p:nvSpPr>
        <p:spPr>
          <a:xfrm>
            <a:off x="6689400" y="6696410"/>
            <a:ext cx="3335471" cy="192203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Char char="▎"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50000"/>
              <a:buFont typeface="Yandex Sans Text Light" panose="02000000000000000000" pitchFamily="2" charset="-52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dirty="0"/>
              <a:t>Быстрый старт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A4D3B9C-C1BE-8A66-98ED-B1E140576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76</a:t>
            </a:fld>
            <a:endParaRPr lang="ru-RU" dirty="0"/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154B03A3-45CA-6665-6F17-FCDF782B62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r="4937"/>
          <a:stretch>
            <a:fillRect/>
          </a:stretch>
        </p:blipFill>
        <p:spPr>
          <a:xfrm>
            <a:off x="12584748" y="1260000"/>
            <a:ext cx="10258524" cy="11383257"/>
          </a:xfrm>
          <a:prstGeom prst="roundRect">
            <a:avLst>
              <a:gd name="adj" fmla="val 3482"/>
            </a:avLst>
          </a:prstGeom>
        </p:spPr>
      </p:pic>
    </p:spTree>
    <p:extLst>
      <p:ext uri="{BB962C8B-B14F-4D97-AF65-F5344CB8AC3E}">
        <p14:creationId xmlns:p14="http://schemas.microsoft.com/office/powerpoint/2010/main" val="4242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7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87D5B-A038-DA7F-26CB-4599A4EC0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4000" cy="13716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1B624-1182-3A48-9D7A-109FE3044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77</a:t>
            </a:fld>
            <a:endParaRPr lang="ru-RU" dirty="0"/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DF2CB3E0-0CCE-224D-B984-3F9F24143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Как выглядит </a:t>
            </a:r>
            <a:r>
              <a:rPr lang="en-US" dirty="0"/>
              <a:t>microVM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245041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1B624-1182-3A48-9D7A-109FE3044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78</a:t>
            </a:fld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5D8B9A-8478-615F-9DA2-47BEC3A970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4000" cy="13716000"/>
          </a:xfrm>
          <a:prstGeom prst="rect">
            <a:avLst/>
          </a:prstGeom>
        </p:spPr>
      </p:pic>
      <p:sp>
        <p:nvSpPr>
          <p:cNvPr id="48" name="Title 47">
            <a:extLst>
              <a:ext uri="{FF2B5EF4-FFF2-40B4-BE49-F238E27FC236}">
                <a16:creationId xmlns:a16="http://schemas.microsoft.com/office/drawing/2014/main" id="{DF2CB3E0-0CCE-224D-B984-3F9F24143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Как выглядит </a:t>
            </a:r>
            <a:r>
              <a:rPr lang="en-US" dirty="0"/>
              <a:t>microVM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702509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15162C-2E2E-2C75-D153-88F4DB516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6"/>
            <a:ext cx="24383205" cy="137155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1B624-1182-3A48-9D7A-109FE3044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79</a:t>
            </a:fld>
            <a:endParaRPr lang="ru-RU" dirty="0"/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DF2CB3E0-0CCE-224D-B984-3F9F24143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Как выглядит </a:t>
            </a:r>
            <a:r>
              <a:rPr lang="en-US" dirty="0"/>
              <a:t>microVM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11679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511FE3-1157-EC40-BDF8-37D3F59B24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3B1EE5-AAB5-3244-AC09-29681AD8E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25" y="1130400"/>
            <a:ext cx="10977563" cy="1887120"/>
          </a:xfrm>
        </p:spPr>
        <p:txBody>
          <a:bodyPr/>
          <a:lstStyle/>
          <a:p>
            <a:r>
              <a:rPr lang="en-US" dirty="0"/>
              <a:t>C</a:t>
            </a:r>
            <a:r>
              <a:rPr lang="ru-RU" dirty="0" err="1"/>
              <a:t>сылки</a:t>
            </a:r>
            <a:endParaRPr lang="x-none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3D5CB57C-0FC3-4AAC-8AD1-AA5DABBC5373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1587600" y="3781099"/>
            <a:ext cx="10239275" cy="2217365"/>
          </a:xfrm>
        </p:spPr>
        <p:txBody>
          <a:bodyPr/>
          <a:lstStyle/>
          <a:p>
            <a:pPr lvl="2"/>
            <a:r>
              <a:rPr lang="ru-RU" dirty="0"/>
              <a:t>Картинки сгенерированы </a:t>
            </a:r>
            <a:br>
              <a:rPr lang="en-US" dirty="0"/>
            </a:br>
            <a:r>
              <a:rPr lang="ru-RU" dirty="0"/>
              <a:t>с помощью </a:t>
            </a:r>
            <a:r>
              <a:rPr lang="en-US" dirty="0">
                <a:hlinkClick r:id="rId3"/>
              </a:rPr>
              <a:t>shedevrum.ai</a:t>
            </a:r>
            <a:endParaRPr lang="en-US" dirty="0"/>
          </a:p>
          <a:p>
            <a:pPr lvl="2"/>
            <a:r>
              <a:rPr lang="ru-RU" dirty="0"/>
              <a:t>Схемы нарисованы мной</a:t>
            </a:r>
          </a:p>
          <a:p>
            <a:pPr lvl="2"/>
            <a:endParaRPr lang="ru-RU" dirty="0"/>
          </a:p>
          <a:p>
            <a:pPr lvl="2"/>
            <a:endParaRPr lang="ru-RU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641A0ED-EAA4-47B3-73A4-D8D9E2B85C2E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9599346-C55E-F7AD-2D94-B27AB3E2C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3A965BAC-1949-566B-C7FC-5FBF92231C09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B05017C-FBDE-F334-228C-B6FC42011936}"/>
              </a:ext>
            </a:extLst>
          </p:cNvPr>
          <p:cNvSpPr txBox="1">
            <a:spLocks/>
          </p:cNvSpPr>
          <p:nvPr/>
        </p:nvSpPr>
        <p:spPr>
          <a:xfrm>
            <a:off x="14538960" y="11473974"/>
            <a:ext cx="8273416" cy="109578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30000"/>
              <a:buFont typeface="Arial" panose="020B0604020202020204" pitchFamily="34" charset="0"/>
              <a:buNone/>
              <a:tabLst/>
              <a:defRPr sz="4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54000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30000"/>
              <a:buFont typeface="System Font Regular"/>
              <a:buChar char="●"/>
              <a:defRPr sz="3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30000"/>
              <a:buFont typeface="System Font Regular"/>
              <a:buChar char="●"/>
              <a:tabLst/>
              <a:defRPr sz="3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30000"/>
              <a:buFont typeface="System Font Regular"/>
              <a:buChar char="●"/>
              <a:tabLst/>
              <a:defRPr sz="3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30000"/>
              <a:buFont typeface="System Font Regular"/>
              <a:buChar char="●"/>
              <a:defRPr sz="3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hlinkClick r:id="rId5"/>
              </a:rPr>
              <a:t>https://maxshoshin.ru/dotnext2023.html</a:t>
            </a:r>
            <a:endParaRPr lang="en-US" sz="3600" dirty="0"/>
          </a:p>
        </p:txBody>
      </p:sp>
      <p:pic>
        <p:nvPicPr>
          <p:cNvPr id="24" name="Graphic 4">
            <a:extLst>
              <a:ext uri="{FF2B5EF4-FFF2-40B4-BE49-F238E27FC236}">
                <a16:creationId xmlns:a16="http://schemas.microsoft.com/office/drawing/2014/main" id="{811D8763-C4AD-E5F8-6E4A-42549AB391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280989" y="2624000"/>
            <a:ext cx="8805600" cy="88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077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80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Запуск ОС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8"/>
            <a:ext cx="11122350" cy="256133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Свой </a:t>
            </a:r>
            <a:r>
              <a:rPr lang="en-US" sz="4800" dirty="0"/>
              <a:t>B</a:t>
            </a:r>
            <a:r>
              <a:rPr lang="ru-RU" sz="4800" dirty="0" err="1"/>
              <a:t>ootstrap</a:t>
            </a:r>
            <a:endParaRPr lang="ru-RU" sz="4800" dirty="0"/>
          </a:p>
          <a:p>
            <a:pPr lvl="2"/>
            <a:r>
              <a:rPr lang="ru-RU" sz="4800" dirty="0"/>
              <a:t>Запускаем без виртуального </a:t>
            </a:r>
            <a:r>
              <a:rPr lang="en-US" sz="4800" dirty="0"/>
              <a:t>BIOS</a:t>
            </a:r>
            <a:endParaRPr lang="ru-RU" sz="4800" dirty="0"/>
          </a:p>
          <a:p>
            <a:pPr lvl="2"/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68517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81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en-US" dirty="0"/>
              <a:t>Linux </a:t>
            </a:r>
            <a:r>
              <a:rPr lang="ru-RU" dirty="0"/>
              <a:t>ядро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8"/>
            <a:ext cx="11122350" cy="256133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Запуск ядра занимает 60–160 мс</a:t>
            </a:r>
          </a:p>
          <a:p>
            <a:pPr lvl="2"/>
            <a:r>
              <a:rPr lang="ru-RU" sz="4800" dirty="0"/>
              <a:t>Собрано без ненужных модулей</a:t>
            </a:r>
          </a:p>
          <a:p>
            <a:pPr lvl="2"/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51550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CD47C90-DE28-FEFC-3F99-DDF23263D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9506275" cy="2561331"/>
          </a:xfrm>
        </p:spPr>
        <p:txBody>
          <a:bodyPr/>
          <a:lstStyle/>
          <a:p>
            <a:r>
              <a:rPr lang="ru-RU" dirty="0"/>
              <a:t>Боремся </a:t>
            </a:r>
            <a:br>
              <a:rPr lang="ru-RU" dirty="0"/>
            </a:br>
            <a:r>
              <a:rPr lang="ru-RU" dirty="0"/>
              <a:t>с </a:t>
            </a:r>
            <a:r>
              <a:rPr lang="en-US" dirty="0"/>
              <a:t>Cold Start</a:t>
            </a:r>
            <a:endParaRPr lang="ru-RU" dirty="0"/>
          </a:p>
        </p:txBody>
      </p:sp>
      <p:sp>
        <p:nvSpPr>
          <p:cNvPr id="15" name="Content Placeholder 16">
            <a:extLst>
              <a:ext uri="{FF2B5EF4-FFF2-40B4-BE49-F238E27FC236}">
                <a16:creationId xmlns:a16="http://schemas.microsoft.com/office/drawing/2014/main" id="{EDF46489-DD2B-EFD8-3B83-118512072ABD}"/>
              </a:ext>
            </a:extLst>
          </p:cNvPr>
          <p:cNvSpPr txBox="1">
            <a:spLocks/>
          </p:cNvSpPr>
          <p:nvPr/>
        </p:nvSpPr>
        <p:spPr>
          <a:xfrm>
            <a:off x="1584000" y="4885072"/>
            <a:ext cx="8783963" cy="2249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Char char="▎"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50000"/>
              <a:buFont typeface="Yandex Sans Text Light" panose="02000000000000000000" pitchFamily="2" charset="-52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dirty="0"/>
              <a:t>Поддерживаем пул запущенных</a:t>
            </a:r>
            <a:br>
              <a:rPr lang="ru-RU" sz="4800" dirty="0"/>
            </a:br>
            <a:r>
              <a:rPr lang="ru-RU" sz="4800" dirty="0"/>
              <a:t>виртуальных машин</a:t>
            </a:r>
          </a:p>
          <a:p>
            <a:endParaRPr lang="ru-RU" sz="4800" dirty="0"/>
          </a:p>
          <a:p>
            <a:endParaRPr lang="ru-RU" sz="4800" dirty="0"/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71F6D951-A78C-D51F-F6BE-17AE5AF2D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r="4937"/>
          <a:stretch>
            <a:fillRect/>
          </a:stretch>
        </p:blipFill>
        <p:spPr>
          <a:xfrm>
            <a:off x="12584748" y="1260000"/>
            <a:ext cx="10258524" cy="11383257"/>
          </a:xfrm>
          <a:prstGeom prst="roundRect">
            <a:avLst>
              <a:gd name="adj" fmla="val 3482"/>
            </a:avLst>
          </a:prstGeom>
        </p:spPr>
      </p:pic>
    </p:spTree>
    <p:extLst>
      <p:ext uri="{BB962C8B-B14F-4D97-AF65-F5344CB8AC3E}">
        <p14:creationId xmlns:p14="http://schemas.microsoft.com/office/powerpoint/2010/main" val="130417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7245D9E-8028-0346-089A-DD9048C69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965625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83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Пулы </a:t>
            </a:r>
            <a:r>
              <a:rPr lang="ru-RU" dirty="0" err="1"/>
              <a:t>виртуалок</a:t>
            </a:r>
            <a:endParaRPr lang="ru-RU" dirty="0"/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8418511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Запустили </a:t>
            </a:r>
            <a:r>
              <a:rPr lang="ru-RU" sz="4800" dirty="0" err="1"/>
              <a:t>виртуалку</a:t>
            </a:r>
            <a:r>
              <a:rPr lang="ru-RU" sz="4800" dirty="0"/>
              <a:t> </a:t>
            </a:r>
            <a:br>
              <a:rPr lang="ru-RU" sz="4800" dirty="0"/>
            </a:br>
            <a:r>
              <a:rPr lang="ru-RU" sz="4800" dirty="0"/>
              <a:t>с 64</a:t>
            </a:r>
            <a:r>
              <a:rPr lang="en-US" sz="4800" dirty="0"/>
              <a:t> MB</a:t>
            </a:r>
            <a:endParaRPr lang="ru-RU" sz="4800" dirty="0"/>
          </a:p>
          <a:p>
            <a:pPr lvl="2"/>
            <a:r>
              <a:rPr lang="ru-RU" sz="4800" dirty="0"/>
              <a:t>Загрузили ОС</a:t>
            </a:r>
          </a:p>
          <a:p>
            <a:pPr lvl="2"/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2468422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44E5B396-296C-9925-C6C6-9830D8B2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965625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84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Пулы </a:t>
            </a:r>
            <a:r>
              <a:rPr lang="ru-RU" dirty="0" err="1"/>
              <a:t>виртуалок</a:t>
            </a:r>
            <a:endParaRPr lang="ru-RU" dirty="0"/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8418511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Запустили </a:t>
            </a:r>
            <a:r>
              <a:rPr lang="ru-RU" sz="4800" dirty="0" err="1"/>
              <a:t>виртуалку</a:t>
            </a:r>
            <a:r>
              <a:rPr lang="ru-RU" sz="4800" dirty="0"/>
              <a:t> </a:t>
            </a:r>
            <a:br>
              <a:rPr lang="ru-RU" sz="4800" dirty="0"/>
            </a:br>
            <a:r>
              <a:rPr lang="ru-RU" sz="4800" dirty="0"/>
              <a:t>с 64</a:t>
            </a:r>
            <a:r>
              <a:rPr lang="en-US" sz="4800" dirty="0"/>
              <a:t> MB</a:t>
            </a:r>
            <a:endParaRPr lang="ru-RU" sz="4800" dirty="0"/>
          </a:p>
          <a:p>
            <a:pPr lvl="2"/>
            <a:r>
              <a:rPr lang="ru-RU" sz="4800" dirty="0"/>
              <a:t>Загрузили ОС</a:t>
            </a:r>
          </a:p>
          <a:p>
            <a:pPr lvl="2"/>
            <a:r>
              <a:rPr lang="ru-RU" sz="4800" dirty="0" err="1"/>
              <a:t>Suspend</a:t>
            </a:r>
            <a:endParaRPr lang="ru-RU" sz="4800" dirty="0"/>
          </a:p>
          <a:p>
            <a:pPr lvl="2"/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5678869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6214FD-4218-7751-C58C-78F50B662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965625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85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Пулы </a:t>
            </a:r>
            <a:r>
              <a:rPr lang="ru-RU" dirty="0" err="1"/>
              <a:t>виртуалок</a:t>
            </a:r>
            <a:endParaRPr lang="ru-RU" dirty="0"/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8418511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Запустили </a:t>
            </a:r>
            <a:r>
              <a:rPr lang="ru-RU" sz="4800" dirty="0" err="1"/>
              <a:t>виртуалку</a:t>
            </a:r>
            <a:r>
              <a:rPr lang="ru-RU" sz="4800" dirty="0"/>
              <a:t> </a:t>
            </a:r>
            <a:br>
              <a:rPr lang="ru-RU" sz="4800" dirty="0"/>
            </a:br>
            <a:r>
              <a:rPr lang="ru-RU" sz="4800" dirty="0"/>
              <a:t>с 64</a:t>
            </a:r>
            <a:r>
              <a:rPr lang="en-US" sz="4800" dirty="0"/>
              <a:t> MB</a:t>
            </a:r>
            <a:endParaRPr lang="ru-RU" sz="4800" dirty="0"/>
          </a:p>
          <a:p>
            <a:pPr lvl="2"/>
            <a:r>
              <a:rPr lang="ru-RU" sz="4800" dirty="0"/>
              <a:t>Загрузили ОС</a:t>
            </a:r>
          </a:p>
          <a:p>
            <a:pPr lvl="2"/>
            <a:r>
              <a:rPr lang="ru-RU" sz="4800" dirty="0" err="1"/>
              <a:t>Suspend</a:t>
            </a:r>
            <a:endParaRPr lang="ru-RU" sz="4800" dirty="0"/>
          </a:p>
          <a:p>
            <a:pPr lvl="2"/>
            <a:r>
              <a:rPr lang="ru-RU" sz="4800" dirty="0"/>
              <a:t>Положили в пул</a:t>
            </a:r>
          </a:p>
          <a:p>
            <a:pPr lvl="2"/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00393478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07F592-8730-B9F1-A164-6343BDA1C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965625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86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Пулы </a:t>
            </a:r>
            <a:r>
              <a:rPr lang="ru-RU" dirty="0" err="1"/>
              <a:t>виртуалок</a:t>
            </a:r>
            <a:endParaRPr lang="ru-RU" dirty="0"/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8418511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Запустили </a:t>
            </a:r>
            <a:r>
              <a:rPr lang="ru-RU" sz="4800" dirty="0" err="1"/>
              <a:t>виртуалку</a:t>
            </a:r>
            <a:r>
              <a:rPr lang="ru-RU" sz="4800" dirty="0"/>
              <a:t> </a:t>
            </a:r>
            <a:br>
              <a:rPr lang="ru-RU" sz="4800" dirty="0"/>
            </a:br>
            <a:r>
              <a:rPr lang="ru-RU" sz="4800" dirty="0"/>
              <a:t>с 64</a:t>
            </a:r>
            <a:r>
              <a:rPr lang="en-US" sz="4800" dirty="0"/>
              <a:t> MB</a:t>
            </a:r>
            <a:endParaRPr lang="ru-RU" sz="4800" dirty="0"/>
          </a:p>
          <a:p>
            <a:pPr lvl="2"/>
            <a:r>
              <a:rPr lang="ru-RU" sz="4800" dirty="0"/>
              <a:t>Загрузили ОС</a:t>
            </a:r>
          </a:p>
          <a:p>
            <a:pPr lvl="2"/>
            <a:r>
              <a:rPr lang="ru-RU" sz="4800" dirty="0" err="1"/>
              <a:t>Suspend</a:t>
            </a:r>
            <a:endParaRPr lang="ru-RU" sz="4800" dirty="0"/>
          </a:p>
          <a:p>
            <a:pPr lvl="2"/>
            <a:r>
              <a:rPr lang="ru-RU" sz="4800" dirty="0"/>
              <a:t>Положили в пул</a:t>
            </a:r>
          </a:p>
          <a:p>
            <a:pPr lvl="2"/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1055391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87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Новый экземпляр функции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8418511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Взяли из </a:t>
            </a:r>
            <a:r>
              <a:rPr lang="en-US" sz="4800" dirty="0"/>
              <a:t>pool</a:t>
            </a:r>
          </a:p>
          <a:p>
            <a:pPr lvl="2"/>
            <a:r>
              <a:rPr lang="en-US" sz="4800" dirty="0"/>
              <a:t>Resume</a:t>
            </a:r>
          </a:p>
          <a:p>
            <a:pPr lvl="2"/>
            <a:endParaRPr lang="en-US" sz="4800" dirty="0"/>
          </a:p>
          <a:p>
            <a:pPr lvl="2"/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468B04-AEDE-70B5-C662-C0DF03675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000" y="964800"/>
            <a:ext cx="21931200" cy="123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292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56AB30F0-31FD-5078-1963-5028DBD31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965625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88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Новый экземпляр функции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8418511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Взяли из </a:t>
            </a:r>
            <a:r>
              <a:rPr lang="ru-RU" sz="4800" dirty="0" err="1"/>
              <a:t>pool</a:t>
            </a:r>
            <a:endParaRPr lang="ru-RU" sz="4800" dirty="0"/>
          </a:p>
          <a:p>
            <a:pPr lvl="2"/>
            <a:r>
              <a:rPr lang="ru-RU" sz="4800" dirty="0" err="1"/>
              <a:t>Resume</a:t>
            </a:r>
            <a:endParaRPr lang="ru-RU" sz="4800" dirty="0"/>
          </a:p>
          <a:p>
            <a:pPr lvl="2"/>
            <a:r>
              <a:rPr lang="ru-RU" sz="4800" dirty="0"/>
              <a:t>Смонтировали </a:t>
            </a:r>
            <a:r>
              <a:rPr lang="ru-RU" sz="4800" dirty="0" err="1"/>
              <a:t>FileSystem</a:t>
            </a:r>
            <a:endParaRPr lang="ru-RU" sz="4800" dirty="0"/>
          </a:p>
          <a:p>
            <a:pPr lvl="2"/>
            <a:r>
              <a:rPr lang="ru-RU" sz="4800" dirty="0"/>
              <a:t>Добавили памяти</a:t>
            </a:r>
          </a:p>
          <a:p>
            <a:pPr lvl="2"/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0505232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56AB30F0-31FD-5078-1963-5028DBD31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965625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89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Новый экземпляр функции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8418511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Взяли из </a:t>
            </a:r>
            <a:r>
              <a:rPr lang="ru-RU" sz="4800" dirty="0" err="1"/>
              <a:t>pool</a:t>
            </a:r>
            <a:endParaRPr lang="ru-RU" sz="4800" dirty="0"/>
          </a:p>
          <a:p>
            <a:pPr lvl="2"/>
            <a:r>
              <a:rPr lang="ru-RU" sz="4800" dirty="0" err="1"/>
              <a:t>Resume</a:t>
            </a:r>
            <a:endParaRPr lang="ru-RU" sz="4800" dirty="0"/>
          </a:p>
          <a:p>
            <a:pPr lvl="2"/>
            <a:r>
              <a:rPr lang="ru-RU" sz="4800" dirty="0"/>
              <a:t>Смонтировали </a:t>
            </a:r>
            <a:r>
              <a:rPr lang="ru-RU" sz="4800" dirty="0" err="1"/>
              <a:t>FileSystem</a:t>
            </a:r>
            <a:endParaRPr lang="ru-RU" sz="4800" dirty="0"/>
          </a:p>
          <a:p>
            <a:pPr lvl="2"/>
            <a:r>
              <a:rPr lang="ru-RU" sz="4800" dirty="0"/>
              <a:t>Добавили памяти</a:t>
            </a:r>
          </a:p>
          <a:p>
            <a:pPr lvl="2"/>
            <a:r>
              <a:rPr lang="ru-RU" sz="4800" dirty="0"/>
              <a:t>Установили переменные окружения </a:t>
            </a:r>
          </a:p>
          <a:p>
            <a:pPr lvl="2"/>
            <a:r>
              <a:rPr lang="ru-RU" sz="4800" dirty="0"/>
              <a:t>Запустили </a:t>
            </a:r>
            <a:r>
              <a:rPr lang="ru-RU" sz="4800" dirty="0" err="1"/>
              <a:t>Runtime</a:t>
            </a:r>
            <a:endParaRPr lang="ru-RU" sz="4800" dirty="0"/>
          </a:p>
          <a:p>
            <a:pPr lvl="2"/>
            <a:endParaRPr lang="ru-RU" sz="4800" dirty="0"/>
          </a:p>
          <a:p>
            <a:pPr lvl="2"/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782422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EB8213-3C1A-C98B-9E53-62746C5FE3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 r="2946"/>
          <a:stretch/>
        </p:blipFill>
        <p:spPr bwMode="auto">
          <a:xfrm>
            <a:off x="12584748" y="1260000"/>
            <a:ext cx="10258524" cy="11383257"/>
          </a:xfrm>
          <a:prstGeom prst="roundRect">
            <a:avLst>
              <a:gd name="adj" fmla="val 323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 10">
            <a:extLst>
              <a:ext uri="{FF2B5EF4-FFF2-40B4-BE49-F238E27FC236}">
                <a16:creationId xmlns:a16="http://schemas.microsoft.com/office/drawing/2014/main" id="{64B71226-6946-3566-EA29-EFBCDF02B9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3"/>
            <a:r>
              <a:rPr lang="ru-RU" sz="4800" dirty="0">
                <a:solidFill>
                  <a:schemeClr val="bg1"/>
                </a:solidFill>
              </a:rPr>
              <a:t>Что такое </a:t>
            </a:r>
            <a:r>
              <a:rPr lang="ru-RU" sz="4800" dirty="0" err="1">
                <a:solidFill>
                  <a:schemeClr val="bg1"/>
                </a:solidFill>
              </a:rPr>
              <a:t>Serverless</a:t>
            </a:r>
            <a:endParaRPr lang="ru-RU" sz="4800" dirty="0">
              <a:solidFill>
                <a:schemeClr val="bg1"/>
              </a:solidFill>
            </a:endParaRPr>
          </a:p>
          <a:p>
            <a:pPr lvl="3"/>
            <a:r>
              <a:rPr lang="ru-RU" sz="4800" dirty="0"/>
              <a:t>Как работают</a:t>
            </a:r>
            <a:br>
              <a:rPr lang="ru-RU" sz="4800" dirty="0"/>
            </a:br>
            <a:r>
              <a:rPr lang="en-US" sz="4800" dirty="0"/>
              <a:t>Cloud Functions</a:t>
            </a:r>
          </a:p>
          <a:p>
            <a:pPr lvl="3"/>
            <a:r>
              <a:rPr lang="ru-RU" sz="4800" dirty="0"/>
              <a:t>Как устроены</a:t>
            </a:r>
            <a:br>
              <a:rPr lang="ru-RU" sz="4800" dirty="0"/>
            </a:br>
            <a:r>
              <a:rPr lang="en-US" sz="4800" dirty="0"/>
              <a:t>Cloud Functions</a:t>
            </a:r>
          </a:p>
          <a:p>
            <a:pPr lvl="3"/>
            <a:endParaRPr lang="ru-RU" sz="4800" dirty="0"/>
          </a:p>
          <a:p>
            <a:pPr lvl="3"/>
            <a:endParaRPr lang="ru-RU" sz="4800" dirty="0">
              <a:solidFill>
                <a:schemeClr val="bg1"/>
              </a:solidFill>
            </a:endParaRPr>
          </a:p>
          <a:p>
            <a:pPr lvl="3"/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19D2CFB-47E4-55F1-16A9-A43EC4E20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16389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252FD1A0-AAE4-382A-23A3-90D8491BA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965625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90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Новый экземпляр функции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4" y="4724837"/>
            <a:ext cx="7850186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Взяли задачу из очереди</a:t>
            </a:r>
          </a:p>
          <a:p>
            <a:pPr lvl="2"/>
            <a:endParaRPr lang="ru-RU" sz="4800" dirty="0"/>
          </a:p>
          <a:p>
            <a:pPr lvl="2"/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4035285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3B604ACC-5300-1F90-0DFF-751506879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75" y="2062061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91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Очередь задач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1171098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Запрос попадает в очередь для экземпляров функций</a:t>
            </a:r>
          </a:p>
          <a:p>
            <a:pPr lvl="2"/>
            <a:r>
              <a:rPr lang="ru-RU" sz="4800" dirty="0"/>
              <a:t>Каждый экземпляр вытаскивает задачу из очереди</a:t>
            </a:r>
          </a:p>
        </p:txBody>
      </p:sp>
    </p:spTree>
    <p:extLst>
      <p:ext uri="{BB962C8B-B14F-4D97-AF65-F5344CB8AC3E}">
        <p14:creationId xmlns:p14="http://schemas.microsoft.com/office/powerpoint/2010/main" val="10659527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EB8B479F-0E3D-CF59-FBC6-F776BC4C9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75" y="2062061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92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Очередь задач пустая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1171098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Несколько экземпляров функций</a:t>
            </a:r>
          </a:p>
          <a:p>
            <a:pPr lvl="2"/>
            <a:r>
              <a:rPr lang="ru-RU" sz="4800" dirty="0"/>
              <a:t>Новую задачу берёт последний освободившийся</a:t>
            </a:r>
          </a:p>
        </p:txBody>
      </p:sp>
    </p:spTree>
    <p:extLst>
      <p:ext uri="{BB962C8B-B14F-4D97-AF65-F5344CB8AC3E}">
        <p14:creationId xmlns:p14="http://schemas.microsoft.com/office/powerpoint/2010/main" val="8852129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97FC7126-8115-5138-0C0B-DC58A89FC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75" y="2062061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93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Очередь задач пустая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1171098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Несколько экземпляров функций</a:t>
            </a:r>
          </a:p>
          <a:p>
            <a:pPr lvl="2"/>
            <a:r>
              <a:rPr lang="ru-RU" sz="4800" dirty="0"/>
              <a:t>Новую задачу берёт последний освободившийся</a:t>
            </a:r>
          </a:p>
        </p:txBody>
      </p:sp>
    </p:spTree>
    <p:extLst>
      <p:ext uri="{BB962C8B-B14F-4D97-AF65-F5344CB8AC3E}">
        <p14:creationId xmlns:p14="http://schemas.microsoft.com/office/powerpoint/2010/main" val="187347400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E49FDFD3-8880-9BA3-7874-E4072FAB2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75" y="2062061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94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Очередь задач пустая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1171098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Несколько экземпляров функций</a:t>
            </a:r>
          </a:p>
          <a:p>
            <a:pPr lvl="2"/>
            <a:r>
              <a:rPr lang="ru-RU" sz="4800" dirty="0"/>
              <a:t>Новую задачу берёт последний освободившийся</a:t>
            </a:r>
          </a:p>
        </p:txBody>
      </p:sp>
    </p:spTree>
    <p:extLst>
      <p:ext uri="{BB962C8B-B14F-4D97-AF65-F5344CB8AC3E}">
        <p14:creationId xmlns:p14="http://schemas.microsoft.com/office/powerpoint/2010/main" val="377315007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9E487DBE-AC60-A2E9-10EF-E4FC58F09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75" y="2062061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95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Очередь задач пустая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1171098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Несколько экземпляров функций</a:t>
            </a:r>
          </a:p>
          <a:p>
            <a:pPr lvl="2"/>
            <a:r>
              <a:rPr lang="ru-RU" sz="4800" dirty="0"/>
              <a:t>Новую задачу берёт последний освободившийся</a:t>
            </a:r>
          </a:p>
          <a:p>
            <a:pPr lvl="1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78638052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DDE18E5-5E3C-6C13-4C10-7C8786678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0" y="2062061"/>
            <a:ext cx="21931200" cy="123363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96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Очередь задач пустая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1171098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Несколько экземпляров функций</a:t>
            </a:r>
          </a:p>
          <a:p>
            <a:pPr lvl="2"/>
            <a:r>
              <a:rPr lang="ru-RU" sz="4800" dirty="0"/>
              <a:t>Новую задачу берёт последний освободившийся</a:t>
            </a:r>
          </a:p>
          <a:p>
            <a:pPr lvl="1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1722256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D0D1D2-58D9-D148-4AA3-E9F2388D6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0" y="2062800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97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857680" cy="2561331"/>
          </a:xfrm>
        </p:spPr>
        <p:txBody>
          <a:bodyPr/>
          <a:lstStyle/>
          <a:p>
            <a:r>
              <a:rPr lang="ru-RU" dirty="0"/>
              <a:t>Очередь задач пустая</a:t>
            </a:r>
          </a:p>
        </p:txBody>
      </p:sp>
      <p:sp>
        <p:nvSpPr>
          <p:cNvPr id="11" name="Текст 9">
            <a:extLst>
              <a:ext uri="{FF2B5EF4-FFF2-40B4-BE49-F238E27FC236}">
                <a16:creationId xmlns:a16="http://schemas.microsoft.com/office/drawing/2014/main" id="{50130818-5166-1CD1-A33E-3E486DA84619}"/>
              </a:ext>
            </a:extLst>
          </p:cNvPr>
          <p:cNvSpPr txBox="1">
            <a:spLocks/>
          </p:cNvSpPr>
          <p:nvPr/>
        </p:nvSpPr>
        <p:spPr>
          <a:xfrm>
            <a:off x="1579564" y="4724833"/>
            <a:ext cx="12076112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Несколько экземпляров функций</a:t>
            </a:r>
          </a:p>
          <a:p>
            <a:pPr lvl="2"/>
            <a:r>
              <a:rPr lang="ru-RU" sz="4800" dirty="0"/>
              <a:t>Новую задачу берёт последний освободившийся</a:t>
            </a:r>
          </a:p>
        </p:txBody>
      </p:sp>
    </p:spTree>
    <p:extLst>
      <p:ext uri="{BB962C8B-B14F-4D97-AF65-F5344CB8AC3E}">
        <p14:creationId xmlns:p14="http://schemas.microsoft.com/office/powerpoint/2010/main" val="181386348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03F700-511B-4607-AD0E-31FA318FB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0" y="2062800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98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912544" cy="2561331"/>
          </a:xfrm>
        </p:spPr>
        <p:txBody>
          <a:bodyPr/>
          <a:lstStyle/>
          <a:p>
            <a:r>
              <a:rPr lang="ru-RU" dirty="0"/>
              <a:t>Очередь задач пустая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BB79B3FA-F6B5-666A-9961-98AEFBF52E92}"/>
              </a:ext>
            </a:extLst>
          </p:cNvPr>
          <p:cNvSpPr txBox="1">
            <a:spLocks/>
          </p:cNvSpPr>
          <p:nvPr/>
        </p:nvSpPr>
        <p:spPr>
          <a:xfrm>
            <a:off x="1579564" y="4724833"/>
            <a:ext cx="12076112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Несколько экземпляров функций</a:t>
            </a:r>
          </a:p>
          <a:p>
            <a:pPr lvl="2"/>
            <a:r>
              <a:rPr lang="ru-RU" sz="4800" dirty="0"/>
              <a:t>Новую задачу берёт последний освободившийся</a:t>
            </a:r>
          </a:p>
        </p:txBody>
      </p:sp>
    </p:spTree>
    <p:extLst>
      <p:ext uri="{BB962C8B-B14F-4D97-AF65-F5344CB8AC3E}">
        <p14:creationId xmlns:p14="http://schemas.microsoft.com/office/powerpoint/2010/main" val="27869497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981E52-E257-A5E6-6D64-11BE21E94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0" y="2062800"/>
            <a:ext cx="21932799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99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706550" cy="2561331"/>
          </a:xfrm>
        </p:spPr>
        <p:txBody>
          <a:bodyPr/>
          <a:lstStyle/>
          <a:p>
            <a:r>
              <a:rPr lang="ru-RU" dirty="0"/>
              <a:t>Очередь задач пустая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CC65A66C-2EA2-2388-BDAA-2673FA739E5B}"/>
              </a:ext>
            </a:extLst>
          </p:cNvPr>
          <p:cNvSpPr txBox="1">
            <a:spLocks/>
          </p:cNvSpPr>
          <p:nvPr/>
        </p:nvSpPr>
        <p:spPr>
          <a:xfrm>
            <a:off x="1579564" y="4724834"/>
            <a:ext cx="12076112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Несколько экземпляров функций</a:t>
            </a:r>
          </a:p>
          <a:p>
            <a:pPr lvl="2"/>
            <a:r>
              <a:rPr lang="ru-RU" sz="4800" dirty="0"/>
              <a:t>Новую задачу берёт последний освободившийся</a:t>
            </a:r>
          </a:p>
        </p:txBody>
      </p:sp>
    </p:spTree>
    <p:extLst>
      <p:ext uri="{BB962C8B-B14F-4D97-AF65-F5344CB8AC3E}">
        <p14:creationId xmlns:p14="http://schemas.microsoft.com/office/powerpoint/2010/main" val="574319196"/>
      </p:ext>
    </p:extLst>
  </p:cSld>
  <p:clrMapOvr>
    <a:masterClrMapping/>
  </p:clrMapOvr>
</p:sld>
</file>

<file path=ppt/theme/theme1.xml><?xml version="1.0" encoding="utf-8"?>
<a:theme xmlns:a="http://schemas.openxmlformats.org/drawingml/2006/main" name="Yandex">
  <a:themeElements>
    <a:clrScheme name="Yandex Cloud">
      <a:dk1>
        <a:srgbClr val="000000"/>
      </a:dk1>
      <a:lt1>
        <a:srgbClr val="FFFFFF"/>
      </a:lt1>
      <a:dk2>
        <a:srgbClr val="262626"/>
      </a:dk2>
      <a:lt2>
        <a:srgbClr val="CCDAFF"/>
      </a:lt2>
      <a:accent1>
        <a:srgbClr val="5182FF"/>
      </a:accent1>
      <a:accent2>
        <a:srgbClr val="9F6FEE"/>
      </a:accent2>
      <a:accent3>
        <a:srgbClr val="FFDB4D"/>
      </a:accent3>
      <a:accent4>
        <a:srgbClr val="FF5958"/>
      </a:accent4>
      <a:accent5>
        <a:srgbClr val="5ECF71"/>
      </a:accent5>
      <a:accent6>
        <a:srgbClr val="E3E8ED"/>
      </a:accent6>
      <a:hlink>
        <a:srgbClr val="000000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 w="19050">
          <a:noFill/>
        </a:ln>
        <a:effectLst/>
      </a:spPr>
      <a:bodyPr lIns="90000" tIns="216000" rIns="90000" bIns="216000" rtlCol="0" anchor="ctr" anchorCtr="0"/>
      <a:lstStyle>
        <a:defPPr algn="ctr">
          <a:lnSpc>
            <a:spcPct val="90000"/>
          </a:lnSpc>
          <a:defRPr sz="3200" dirty="0">
            <a:ln w="0"/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 cmpd="sng">
          <a:solidFill>
            <a:schemeClr val="tx1"/>
          </a:solidFill>
          <a:prstDash val="solid"/>
          <a:headEnd type="none" w="lg" len="med"/>
          <a:tailEnd type="triangle" w="lg" len="lg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3200" dirty="0" err="1" smtClean="0">
            <a:solidFill>
              <a:sysClr val="windowText" lastClr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124819</TotalTime>
  <Words>2463</Words>
  <Application>Microsoft Macintosh PowerPoint</Application>
  <PresentationFormat>Custom</PresentationFormat>
  <Paragraphs>821</Paragraphs>
  <Slides>165</Slides>
  <Notes>163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165</vt:i4>
      </vt:variant>
    </vt:vector>
  </HeadingPairs>
  <TitlesOfParts>
    <vt:vector size="173" baseType="lpstr">
      <vt:lpstr>Arial Unicode MS</vt:lpstr>
      <vt:lpstr>Arial</vt:lpstr>
      <vt:lpstr>Calibri</vt:lpstr>
      <vt:lpstr>Helvetica Neue</vt:lpstr>
      <vt:lpstr>Menlo</vt:lpstr>
      <vt:lpstr>System Font Regular</vt:lpstr>
      <vt:lpstr>Yandex Sans Text Light</vt:lpstr>
      <vt:lpstr>Yandex</vt:lpstr>
      <vt:lpstr>Serverless.  Под капотом  Cloud Functions</vt:lpstr>
      <vt:lpstr>Serverless.  Под капотом  Cloud Functions</vt:lpstr>
      <vt:lpstr>Использование рантаймов</vt:lpstr>
      <vt:lpstr>Использование рантаймов</vt:lpstr>
      <vt:lpstr>PowerPoint Presentation</vt:lpstr>
      <vt:lpstr>Всё, о чем говорю дальше, — верно  сегодня</vt:lpstr>
      <vt:lpstr>Cсылки</vt:lpstr>
      <vt:lpstr>Cсылки</vt:lpstr>
      <vt:lpstr>PowerPoint Presentation</vt:lpstr>
      <vt:lpstr>Экзамен ПДД  от Авто.ру</vt:lpstr>
      <vt:lpstr>Serverless</vt:lpstr>
      <vt:lpstr>Serverless</vt:lpstr>
      <vt:lpstr>PowerPoint Presentation</vt:lpstr>
      <vt:lpstr>Создаём функцию</vt:lpstr>
      <vt:lpstr>Функция. Вход и выход</vt:lpstr>
      <vt:lpstr>Функция. Вход и выход</vt:lpstr>
      <vt:lpstr>Функция. Вход и выход</vt:lpstr>
      <vt:lpstr>Функция работает, пока исполняется метод</vt:lpstr>
      <vt:lpstr>Что есть у функции</vt:lpstr>
      <vt:lpstr>Что есть у функции</vt:lpstr>
      <vt:lpstr>PowerPoint Presentation</vt:lpstr>
      <vt:lpstr>Деплой</vt:lpstr>
      <vt:lpstr>Деплой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Ограничения</vt:lpstr>
      <vt:lpstr>PowerPoint Presentation</vt:lpstr>
      <vt:lpstr>В этом году  Yandex Cloud  5 лет</vt:lpstr>
      <vt:lpstr>Навыки Алисы</vt:lpstr>
      <vt:lpstr>Кому проиграла Алиса?</vt:lpstr>
      <vt:lpstr>Чат-боты</vt:lpstr>
      <vt:lpstr>Чат-боты</vt:lpstr>
      <vt:lpstr>Чат-боты</vt:lpstr>
      <vt:lpstr>Функция. Десериализация. Telegram</vt:lpstr>
      <vt:lpstr>Функция. Десериализация. Telegram</vt:lpstr>
      <vt:lpstr>Функция. Генерация QR</vt:lpstr>
      <vt:lpstr>Функция. Генерация QR</vt:lpstr>
      <vt:lpstr>Функция. Генерация QR</vt:lpstr>
      <vt:lpstr>Примеры  на GitHub</vt:lpstr>
      <vt:lpstr>PowerPoint Presentation</vt:lpstr>
      <vt:lpstr>А если что-то не так?</vt:lpstr>
      <vt:lpstr>А если что-то не так?</vt:lpstr>
      <vt:lpstr>А если что-то не так?</vt:lpstr>
      <vt:lpstr>А если что-то не так?</vt:lpstr>
      <vt:lpstr>А если что-то не так?</vt:lpstr>
      <vt:lpstr>Выбираем Engine для запуска нового экземпляра</vt:lpstr>
      <vt:lpstr>Обновление Engines</vt:lpstr>
      <vt:lpstr>Обновление Engines</vt:lpstr>
      <vt:lpstr>Обновление Engines</vt:lpstr>
      <vt:lpstr>Обновление Engines</vt:lpstr>
      <vt:lpstr>Как выбираем Engine?</vt:lpstr>
      <vt:lpstr>Как выбираем Engine?</vt:lpstr>
      <vt:lpstr>Как выбираем Engine?</vt:lpstr>
      <vt:lpstr>Как выбираем Engine?</vt:lpstr>
      <vt:lpstr>Как выбираем Engine?</vt:lpstr>
      <vt:lpstr>PowerPoint Presentation</vt:lpstr>
      <vt:lpstr>Функция. Логи</vt:lpstr>
      <vt:lpstr>Функция. Логи</vt:lpstr>
      <vt:lpstr>Функция. Логи</vt:lpstr>
      <vt:lpstr>Функция. Логи</vt:lpstr>
      <vt:lpstr>Функция. Логи</vt:lpstr>
      <vt:lpstr>Функция. Логи</vt:lpstr>
      <vt:lpstr>Статика включается  в холодный старт</vt:lpstr>
      <vt:lpstr>PowerPoint Presentation</vt:lpstr>
      <vt:lpstr>Задачи  microVM</vt:lpstr>
      <vt:lpstr>Как выглядит microVM</vt:lpstr>
      <vt:lpstr>Как выглядит microVM</vt:lpstr>
      <vt:lpstr>Как выглядит microVM</vt:lpstr>
      <vt:lpstr>Запуск ОС</vt:lpstr>
      <vt:lpstr>Linux ядро</vt:lpstr>
      <vt:lpstr>Боремся  с Cold Start</vt:lpstr>
      <vt:lpstr>Пулы виртуалок</vt:lpstr>
      <vt:lpstr>Пулы виртуалок</vt:lpstr>
      <vt:lpstr>Пулы виртуалок</vt:lpstr>
      <vt:lpstr>Пулы виртуалок</vt:lpstr>
      <vt:lpstr>Новый экземпляр функции</vt:lpstr>
      <vt:lpstr>Новый экземпляр функции</vt:lpstr>
      <vt:lpstr>Новый экземпляр функции</vt:lpstr>
      <vt:lpstr>Новый экземпляр функции</vt:lpstr>
      <vt:lpstr>Очередь задач</vt:lpstr>
      <vt:lpstr>Очередь задач пустая</vt:lpstr>
      <vt:lpstr>Очередь задач пустая</vt:lpstr>
      <vt:lpstr>Очередь задач пустая</vt:lpstr>
      <vt:lpstr>Очередь задач пустая</vt:lpstr>
      <vt:lpstr>Очередь задач пустая</vt:lpstr>
      <vt:lpstr>Очередь задач пустая</vt:lpstr>
      <vt:lpstr>Очередь задач пустая</vt:lpstr>
      <vt:lpstr>Очередь задач пустая</vt:lpstr>
      <vt:lpstr>Очередь задач пустая</vt:lpstr>
      <vt:lpstr>Очередь задач пустая</vt:lpstr>
      <vt:lpstr>Очередь задач пустая</vt:lpstr>
      <vt:lpstr>А что если запросов будет много?</vt:lpstr>
      <vt:lpstr>Квоты</vt:lpstr>
      <vt:lpstr>Проблема деплоя новой версии</vt:lpstr>
      <vt:lpstr>Проблема деплоя новой версии</vt:lpstr>
      <vt:lpstr>Проблема деплоя новой версии</vt:lpstr>
      <vt:lpstr>Проблема деплоя новой версии</vt:lpstr>
      <vt:lpstr>Проблема деплоя новой версии</vt:lpstr>
      <vt:lpstr>Pipelines</vt:lpstr>
      <vt:lpstr>Pipelines</vt:lpstr>
      <vt:lpstr>Pipelines</vt:lpstr>
      <vt:lpstr>Pipelines</vt:lpstr>
      <vt:lpstr>Pipelines</vt:lpstr>
      <vt:lpstr>Pipelines</vt:lpstr>
      <vt:lpstr>Pipelines</vt:lpstr>
      <vt:lpstr>Pipelines</vt:lpstr>
      <vt:lpstr>Pipelines</vt:lpstr>
      <vt:lpstr>Pipelines</vt:lpstr>
      <vt:lpstr>Pipelines</vt:lpstr>
      <vt:lpstr>Pipelines</vt:lpstr>
      <vt:lpstr>Pipelines</vt:lpstr>
      <vt:lpstr>PowerPoint Presentation</vt:lpstr>
      <vt:lpstr>Autoscaler</vt:lpstr>
      <vt:lpstr>Up Scale</vt:lpstr>
      <vt:lpstr>Up Scale</vt:lpstr>
      <vt:lpstr>Up Scale</vt:lpstr>
      <vt:lpstr>Up Scale</vt:lpstr>
      <vt:lpstr>Up Scale</vt:lpstr>
      <vt:lpstr>Создаём экземпляр</vt:lpstr>
      <vt:lpstr>Создаём экземпляр</vt:lpstr>
      <vt:lpstr>Memory hot plug</vt:lpstr>
      <vt:lpstr>Для добавления памяти нужна память</vt:lpstr>
      <vt:lpstr>Двухэтапное добавление памяти</vt:lpstr>
      <vt:lpstr>Создаём экземпляр</vt:lpstr>
      <vt:lpstr>Создаём экземпляр</vt:lpstr>
      <vt:lpstr>Запуск Runtime</vt:lpstr>
      <vt:lpstr>Проблемы с Environment variables</vt:lpstr>
      <vt:lpstr>Проблемы с Environment variables</vt:lpstr>
      <vt:lpstr>Проблемы с Environment variables</vt:lpstr>
      <vt:lpstr>Неправильное время</vt:lpstr>
      <vt:lpstr>Обработка запроса</vt:lpstr>
      <vt:lpstr>Обработка запроса</vt:lpstr>
      <vt:lpstr>Обработка запроса</vt:lpstr>
      <vt:lpstr>Обработка запроса</vt:lpstr>
      <vt:lpstr>PowerPoint Presentation</vt:lpstr>
      <vt:lpstr>Down Scaling </vt:lpstr>
      <vt:lpstr>А могут ли быть проблемы, если microVM стартует быстро?</vt:lpstr>
      <vt:lpstr>Холодный старт больше секунды</vt:lpstr>
      <vt:lpstr>Холодный старт больше секунды</vt:lpstr>
      <vt:lpstr>Холодный старт больше секунды</vt:lpstr>
      <vt:lpstr>Serverless Runtime</vt:lpstr>
      <vt:lpstr>Задачи Serverless Runtime</vt:lpstr>
      <vt:lpstr>Получение задач</vt:lpstr>
      <vt:lpstr>DLL hell</vt:lpstr>
      <vt:lpstr>Вызов Handler</vt:lpstr>
      <vt:lpstr>Уменьшаем время  Cold Start</vt:lpstr>
      <vt:lpstr>Ограниченные ресурсы</vt:lpstr>
      <vt:lpstr>WorkstationGC</vt:lpstr>
      <vt:lpstr>Настройки через переменные окружения</vt:lpstr>
      <vt:lpstr>Настройки через переменные окружения</vt:lpstr>
      <vt:lpstr>Будущее</vt:lpstr>
      <vt:lpstr>PowerPoint Presentation</vt:lpstr>
      <vt:lpstr>Использование рантаймов</vt:lpstr>
      <vt:lpstr>Если не пользовались — попользуйтесь. Если уже пользовались — приходите поговорить</vt:lpstr>
    </vt:vector>
  </TitlesOfParts>
  <Manager>Maria Kutuzova</Manager>
  <Company>Yandex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show_YST</dc:subject>
  <dc:creator>presentation</dc:creator>
  <cp:keywords/>
  <dc:description/>
  <cp:lastModifiedBy>Maksim Shoshin</cp:lastModifiedBy>
  <cp:revision>3185</cp:revision>
  <dcterms:created xsi:type="dcterms:W3CDTF">2014-09-09T08:22:07Z</dcterms:created>
  <dcterms:modified xsi:type="dcterms:W3CDTF">2023-09-12T16:53:09Z</dcterms:modified>
  <cp:category>presentation technology</cp:category>
</cp:coreProperties>
</file>